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73" r:id="rId2"/>
  </p:sldMasterIdLst>
  <p:notesMasterIdLst>
    <p:notesMasterId r:id="rId142"/>
  </p:notesMasterIdLst>
  <p:sldIdLst>
    <p:sldId id="448" r:id="rId3"/>
    <p:sldId id="339" r:id="rId4"/>
    <p:sldId id="467" r:id="rId5"/>
    <p:sldId id="466" r:id="rId6"/>
    <p:sldId id="470" r:id="rId7"/>
    <p:sldId id="468" r:id="rId8"/>
    <p:sldId id="472" r:id="rId9"/>
    <p:sldId id="473" r:id="rId10"/>
    <p:sldId id="474" r:id="rId11"/>
    <p:sldId id="475" r:id="rId12"/>
    <p:sldId id="477" r:id="rId13"/>
    <p:sldId id="471" r:id="rId14"/>
    <p:sldId id="436" r:id="rId15"/>
    <p:sldId id="437" r:id="rId16"/>
    <p:sldId id="325" r:id="rId17"/>
    <p:sldId id="428" r:id="rId18"/>
    <p:sldId id="447" r:id="rId19"/>
    <p:sldId id="431" r:id="rId20"/>
    <p:sldId id="432" r:id="rId21"/>
    <p:sldId id="433" r:id="rId22"/>
    <p:sldId id="434" r:id="rId23"/>
    <p:sldId id="439" r:id="rId24"/>
    <p:sldId id="440" r:id="rId25"/>
    <p:sldId id="441" r:id="rId26"/>
    <p:sldId id="453" r:id="rId27"/>
    <p:sldId id="298" r:id="rId28"/>
    <p:sldId id="326" r:id="rId29"/>
    <p:sldId id="450" r:id="rId30"/>
    <p:sldId id="455" r:id="rId31"/>
    <p:sldId id="456" r:id="rId32"/>
    <p:sldId id="457" r:id="rId33"/>
    <p:sldId id="458" r:id="rId34"/>
    <p:sldId id="459" r:id="rId35"/>
    <p:sldId id="460" r:id="rId36"/>
    <p:sldId id="435" r:id="rId37"/>
    <p:sldId id="444" r:id="rId38"/>
    <p:sldId id="445" r:id="rId39"/>
    <p:sldId id="442" r:id="rId40"/>
    <p:sldId id="446" r:id="rId41"/>
    <p:sldId id="461" r:id="rId42"/>
    <p:sldId id="452" r:id="rId43"/>
    <p:sldId id="300" r:id="rId44"/>
    <p:sldId id="328" r:id="rId45"/>
    <p:sldId id="329" r:id="rId46"/>
    <p:sldId id="316" r:id="rId47"/>
    <p:sldId id="297" r:id="rId48"/>
    <p:sldId id="299" r:id="rId49"/>
    <p:sldId id="332" r:id="rId50"/>
    <p:sldId id="311" r:id="rId51"/>
    <p:sldId id="345" r:id="rId52"/>
    <p:sldId id="333" r:id="rId53"/>
    <p:sldId id="334" r:id="rId54"/>
    <p:sldId id="305" r:id="rId55"/>
    <p:sldId id="309" r:id="rId56"/>
    <p:sldId id="310" r:id="rId57"/>
    <p:sldId id="312" r:id="rId58"/>
    <p:sldId id="335" r:id="rId59"/>
    <p:sldId id="337" r:id="rId60"/>
    <p:sldId id="341" r:id="rId61"/>
    <p:sldId id="343" r:id="rId62"/>
    <p:sldId id="313" r:id="rId63"/>
    <p:sldId id="315" r:id="rId64"/>
    <p:sldId id="344" r:id="rId65"/>
    <p:sldId id="346" r:id="rId66"/>
    <p:sldId id="352" r:id="rId67"/>
    <p:sldId id="353" r:id="rId68"/>
    <p:sldId id="347" r:id="rId69"/>
    <p:sldId id="348" r:id="rId70"/>
    <p:sldId id="351" r:id="rId71"/>
    <p:sldId id="354" r:id="rId72"/>
    <p:sldId id="355" r:id="rId73"/>
    <p:sldId id="349" r:id="rId74"/>
    <p:sldId id="356" r:id="rId75"/>
    <p:sldId id="358" r:id="rId76"/>
    <p:sldId id="357" r:id="rId77"/>
    <p:sldId id="360" r:id="rId78"/>
    <p:sldId id="314" r:id="rId79"/>
    <p:sldId id="321" r:id="rId80"/>
    <p:sldId id="361" r:id="rId81"/>
    <p:sldId id="363" r:id="rId82"/>
    <p:sldId id="384" r:id="rId83"/>
    <p:sldId id="368" r:id="rId84"/>
    <p:sldId id="383" r:id="rId85"/>
    <p:sldId id="364" r:id="rId86"/>
    <p:sldId id="385" r:id="rId87"/>
    <p:sldId id="365" r:id="rId88"/>
    <p:sldId id="366" r:id="rId89"/>
    <p:sldId id="386" r:id="rId90"/>
    <p:sldId id="370" r:id="rId91"/>
    <p:sldId id="497" r:id="rId92"/>
    <p:sldId id="388" r:id="rId93"/>
    <p:sldId id="391" r:id="rId94"/>
    <p:sldId id="389" r:id="rId95"/>
    <p:sldId id="371" r:id="rId96"/>
    <p:sldId id="372" r:id="rId97"/>
    <p:sldId id="399" r:id="rId98"/>
    <p:sldId id="373" r:id="rId99"/>
    <p:sldId id="462" r:id="rId100"/>
    <p:sldId id="393" r:id="rId101"/>
    <p:sldId id="394" r:id="rId102"/>
    <p:sldId id="398" r:id="rId103"/>
    <p:sldId id="397" r:id="rId104"/>
    <p:sldId id="403" r:id="rId105"/>
    <p:sldId id="404" r:id="rId106"/>
    <p:sldId id="405" r:id="rId107"/>
    <p:sldId id="406" r:id="rId108"/>
    <p:sldId id="407" r:id="rId109"/>
    <p:sldId id="411" r:id="rId110"/>
    <p:sldId id="410" r:id="rId111"/>
    <p:sldId id="401" r:id="rId112"/>
    <p:sldId id="381" r:id="rId113"/>
    <p:sldId id="400" r:id="rId114"/>
    <p:sldId id="402" r:id="rId115"/>
    <p:sldId id="424" r:id="rId116"/>
    <p:sldId id="465" r:id="rId117"/>
    <p:sldId id="488" r:id="rId118"/>
    <p:sldId id="486" r:id="rId119"/>
    <p:sldId id="487" r:id="rId120"/>
    <p:sldId id="483" r:id="rId121"/>
    <p:sldId id="485" r:id="rId122"/>
    <p:sldId id="484" r:id="rId123"/>
    <p:sldId id="489" r:id="rId124"/>
    <p:sldId id="425" r:id="rId125"/>
    <p:sldId id="490" r:id="rId126"/>
    <p:sldId id="478" r:id="rId127"/>
    <p:sldId id="482" r:id="rId128"/>
    <p:sldId id="464" r:id="rId129"/>
    <p:sldId id="414" r:id="rId130"/>
    <p:sldId id="417" r:id="rId131"/>
    <p:sldId id="416" r:id="rId132"/>
    <p:sldId id="418" r:id="rId133"/>
    <p:sldId id="419" r:id="rId134"/>
    <p:sldId id="420" r:id="rId135"/>
    <p:sldId id="496" r:id="rId136"/>
    <p:sldId id="423" r:id="rId137"/>
    <p:sldId id="491" r:id="rId138"/>
    <p:sldId id="492" r:id="rId139"/>
    <p:sldId id="493" r:id="rId140"/>
    <p:sldId id="494" r:id="rId141"/>
  </p:sldIdLst>
  <p:sldSz cx="12192000" cy="6858000"/>
  <p:notesSz cx="6858000" cy="9144000"/>
  <p:custDataLst>
    <p:tags r:id="rId1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6"/>
    <a:srgbClr val="1CADE4"/>
    <a:srgbClr val="F8F8F8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0" autoAdjust="0"/>
    <p:restoredTop sz="54025" autoAdjust="0"/>
  </p:normalViewPr>
  <p:slideViewPr>
    <p:cSldViewPr snapToGrid="0">
      <p:cViewPr varScale="1">
        <p:scale>
          <a:sx n="59" d="100"/>
          <a:sy n="59" d="100"/>
        </p:scale>
        <p:origin x="23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FF15FB-9C6C-4B45-B391-53C2A952555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D9C0A0-EFC0-4E2F-B61D-C637D5AD3447}">
      <dgm:prSet phldrT="[Text]" custT="1"/>
      <dgm:spPr>
        <a:solidFill>
          <a:srgbClr val="2683C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Multiple parameter estimation options </a:t>
          </a:r>
        </a:p>
      </dgm:t>
    </dgm:pt>
    <dgm:pt modelId="{3C63A26A-1581-40CA-83F2-2BF2B2F4715C}" type="parTrans" cxnId="{2142BD9E-8070-4EB2-BAD1-C7F8D928297C}">
      <dgm:prSet/>
      <dgm:spPr/>
      <dgm:t>
        <a:bodyPr/>
        <a:lstStyle/>
        <a:p>
          <a:endParaRPr lang="en-US"/>
        </a:p>
      </dgm:t>
    </dgm:pt>
    <dgm:pt modelId="{87573786-1313-4A86-9A85-63EF50009AF5}" type="sibTrans" cxnId="{2142BD9E-8070-4EB2-BAD1-C7F8D928297C}">
      <dgm:prSet/>
      <dgm:spPr/>
      <dgm:t>
        <a:bodyPr/>
        <a:lstStyle/>
        <a:p>
          <a:endParaRPr lang="en-US"/>
        </a:p>
      </dgm:t>
    </dgm:pt>
    <dgm:pt modelId="{BF8D94FD-1C97-425D-9C93-91F931ECDC1F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>
            <a:spcAft>
              <a:spcPts val="1200"/>
            </a:spcAft>
          </a:pPr>
          <a:r>
            <a:rPr lang="en-US" sz="2300" dirty="0">
              <a:latin typeface="Arial" panose="020B0604020202020204" pitchFamily="34" charset="0"/>
              <a:cs typeface="Arial" panose="020B0604020202020204" pitchFamily="34" charset="0"/>
            </a:rPr>
            <a:t>Estimation: NLSQ &amp; MLE</a:t>
          </a:r>
        </a:p>
      </dgm:t>
    </dgm:pt>
    <dgm:pt modelId="{F25A7D5B-784A-4BAB-BE5A-89C40523527C}" type="parTrans" cxnId="{C5DAFBA9-FD19-436A-8392-779DCD6AB192}">
      <dgm:prSet/>
      <dgm:spPr/>
      <dgm:t>
        <a:bodyPr/>
        <a:lstStyle/>
        <a:p>
          <a:endParaRPr lang="en-US"/>
        </a:p>
      </dgm:t>
    </dgm:pt>
    <dgm:pt modelId="{BA98F20B-0E6F-4B1F-88B0-605731C58BA2}" type="sibTrans" cxnId="{C5DAFBA9-FD19-436A-8392-779DCD6AB192}">
      <dgm:prSet/>
      <dgm:spPr/>
      <dgm:t>
        <a:bodyPr/>
        <a:lstStyle/>
        <a:p>
          <a:endParaRPr lang="en-US"/>
        </a:p>
      </dgm:t>
    </dgm:pt>
    <dgm:pt modelId="{5B129090-89D0-4D77-B75A-A351A6FD7907}">
      <dgm:prSet phldrT="[Text]" custT="1"/>
      <dgm:spPr>
        <a:solidFill>
          <a:srgbClr val="2683C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Flexible model specifications</a:t>
          </a:r>
        </a:p>
      </dgm:t>
    </dgm:pt>
    <dgm:pt modelId="{6FFDF173-CB6F-4437-B9C6-C066E271A882}" type="parTrans" cxnId="{E73532C3-A1D6-41A0-AA22-6FB66232F7B8}">
      <dgm:prSet/>
      <dgm:spPr/>
      <dgm:t>
        <a:bodyPr/>
        <a:lstStyle/>
        <a:p>
          <a:endParaRPr lang="en-US"/>
        </a:p>
      </dgm:t>
    </dgm:pt>
    <dgm:pt modelId="{838B0E07-7398-40B2-AE68-ACCB2C1A8603}" type="sibTrans" cxnId="{E73532C3-A1D6-41A0-AA22-6FB66232F7B8}">
      <dgm:prSet/>
      <dgm:spPr/>
      <dgm:t>
        <a:bodyPr/>
        <a:lstStyle/>
        <a:p>
          <a:endParaRPr lang="en-US"/>
        </a:p>
      </dgm:t>
    </dgm:pt>
    <dgm:pt modelId="{6D417B2D-869E-4A73-A952-8E2A2B2667F7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>
            <a:spcAft>
              <a:spcPts val="1200"/>
            </a:spcAft>
          </a:pPr>
          <a:r>
            <a:rPr lang="en-US" sz="2300" dirty="0">
              <a:latin typeface="Arial" panose="020B0604020202020204" pitchFamily="34" charset="0"/>
              <a:cs typeface="Arial" panose="020B0604020202020204" pitchFamily="34" charset="0"/>
            </a:rPr>
            <a:t>User specified system of ODEs</a:t>
          </a:r>
        </a:p>
      </dgm:t>
    </dgm:pt>
    <dgm:pt modelId="{6F3E8435-65C4-4AE2-9406-2981C5F05820}" type="parTrans" cxnId="{BFDDDBD8-B1E5-495C-B2C3-38533DC11426}">
      <dgm:prSet/>
      <dgm:spPr/>
      <dgm:t>
        <a:bodyPr/>
        <a:lstStyle/>
        <a:p>
          <a:endParaRPr lang="en-US"/>
        </a:p>
      </dgm:t>
    </dgm:pt>
    <dgm:pt modelId="{C6EAE140-2E31-4B32-AAC6-32305DC7EBD2}" type="sibTrans" cxnId="{BFDDDBD8-B1E5-495C-B2C3-38533DC11426}">
      <dgm:prSet/>
      <dgm:spPr/>
      <dgm:t>
        <a:bodyPr/>
        <a:lstStyle/>
        <a:p>
          <a:endParaRPr lang="en-US"/>
        </a:p>
      </dgm:t>
    </dgm:pt>
    <dgm:pt modelId="{4B397453-53FE-4B35-9141-232DD86EFBAE}">
      <dgm:prSet phldrT="[Text]" custT="1"/>
      <dgm:spPr>
        <a:solidFill>
          <a:srgbClr val="2683C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Evaluation of bootstrapping error, model fit and forecasting performance </a:t>
          </a:r>
        </a:p>
      </dgm:t>
    </dgm:pt>
    <dgm:pt modelId="{0C7A1642-6854-430F-9157-8F47BCA60C3D}" type="parTrans" cxnId="{1737D2A3-2122-4B6E-A001-019644F78C2F}">
      <dgm:prSet/>
      <dgm:spPr/>
      <dgm:t>
        <a:bodyPr/>
        <a:lstStyle/>
        <a:p>
          <a:endParaRPr lang="en-US"/>
        </a:p>
      </dgm:t>
    </dgm:pt>
    <dgm:pt modelId="{8B3F58BC-2466-4E18-9AA1-F3ADAA7A98E7}" type="sibTrans" cxnId="{1737D2A3-2122-4B6E-A001-019644F78C2F}">
      <dgm:prSet/>
      <dgm:spPr/>
      <dgm:t>
        <a:bodyPr/>
        <a:lstStyle/>
        <a:p>
          <a:endParaRPr lang="en-US"/>
        </a:p>
      </dgm:t>
    </dgm:pt>
    <dgm:pt modelId="{1ECAB831-9203-46E6-B1CA-BC1136A84771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>
            <a:spcAft>
              <a:spcPts val="1200"/>
            </a:spcAft>
          </a:pPr>
          <a:r>
            <a:rPr lang="en-US" sz="2300" dirty="0">
              <a:latin typeface="Arial" panose="020B0604020202020204" pitchFamily="34" charset="0"/>
              <a:cs typeface="Arial" panose="020B0604020202020204" pitchFamily="34" charset="0"/>
            </a:rPr>
            <a:t>Mean Squared Error (MSE)</a:t>
          </a:r>
        </a:p>
      </dgm:t>
    </dgm:pt>
    <dgm:pt modelId="{82940106-6BA9-4539-9077-C71BD5DEDA8E}" type="parTrans" cxnId="{F4F5C77A-0C4C-434E-8DD8-97192829FF60}">
      <dgm:prSet/>
      <dgm:spPr/>
      <dgm:t>
        <a:bodyPr/>
        <a:lstStyle/>
        <a:p>
          <a:endParaRPr lang="en-US"/>
        </a:p>
      </dgm:t>
    </dgm:pt>
    <dgm:pt modelId="{A83400BC-CEEF-4EE5-ACF0-897D7BCA3C4B}" type="sibTrans" cxnId="{F4F5C77A-0C4C-434E-8DD8-97192829FF60}">
      <dgm:prSet/>
      <dgm:spPr/>
      <dgm:t>
        <a:bodyPr/>
        <a:lstStyle/>
        <a:p>
          <a:endParaRPr lang="en-US"/>
        </a:p>
      </dgm:t>
    </dgm:pt>
    <dgm:pt modelId="{BBB5C99B-DF4F-4E3D-BBC2-8C374F5C5570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>
            <a:spcAft>
              <a:spcPts val="1200"/>
            </a:spcAft>
          </a:pPr>
          <a:r>
            <a:rPr lang="en-US" sz="2300" dirty="0">
              <a:latin typeface="Arial" panose="020B0604020202020204" pitchFamily="34" charset="0"/>
              <a:cs typeface="Arial" panose="020B0604020202020204" pitchFamily="34" charset="0"/>
            </a:rPr>
            <a:t>Error distributions: Normal, Poisson, and four variations of negative binomial</a:t>
          </a:r>
        </a:p>
      </dgm:t>
    </dgm:pt>
    <dgm:pt modelId="{A5D95807-3123-4944-B12A-077E8ADD10A1}" type="parTrans" cxnId="{54FA2116-1C41-4FDF-B203-7F79F34F8D72}">
      <dgm:prSet/>
      <dgm:spPr/>
      <dgm:t>
        <a:bodyPr/>
        <a:lstStyle/>
        <a:p>
          <a:endParaRPr lang="en-US"/>
        </a:p>
      </dgm:t>
    </dgm:pt>
    <dgm:pt modelId="{21075797-C550-4A35-B40A-A3BF2890E91B}" type="sibTrans" cxnId="{54FA2116-1C41-4FDF-B203-7F79F34F8D72}">
      <dgm:prSet/>
      <dgm:spPr/>
      <dgm:t>
        <a:bodyPr/>
        <a:lstStyle/>
        <a:p>
          <a:endParaRPr lang="en-US"/>
        </a:p>
      </dgm:t>
    </dgm:pt>
    <dgm:pt modelId="{3BCA0532-03E9-4B6C-9E78-90F21EF0DFCB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>
            <a:spcAft>
              <a:spcPct val="15000"/>
            </a:spcAft>
          </a:pPr>
          <a:r>
            <a:rPr lang="en-US" sz="2300" dirty="0">
              <a:latin typeface="Arial" panose="020B0604020202020204" pitchFamily="34" charset="0"/>
              <a:cs typeface="Arial" panose="020B0604020202020204" pitchFamily="34" charset="0"/>
            </a:rPr>
            <a:t>Bootstrapping and number of initial guesses</a:t>
          </a:r>
        </a:p>
      </dgm:t>
    </dgm:pt>
    <dgm:pt modelId="{73C33843-EA7B-41C6-94FD-167D86C63F8E}" type="parTrans" cxnId="{7CD6C0F9-DDB4-4B11-B62C-0EC0F6274661}">
      <dgm:prSet/>
      <dgm:spPr/>
      <dgm:t>
        <a:bodyPr/>
        <a:lstStyle/>
        <a:p>
          <a:endParaRPr lang="en-US"/>
        </a:p>
      </dgm:t>
    </dgm:pt>
    <dgm:pt modelId="{313646DD-081E-4A7D-806E-07233E546E20}" type="sibTrans" cxnId="{7CD6C0F9-DDB4-4B11-B62C-0EC0F6274661}">
      <dgm:prSet/>
      <dgm:spPr/>
      <dgm:t>
        <a:bodyPr/>
        <a:lstStyle/>
        <a:p>
          <a:endParaRPr lang="en-US"/>
        </a:p>
      </dgm:t>
    </dgm:pt>
    <dgm:pt modelId="{7AAD4DE5-5D46-4E63-998A-EA1081030784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>
            <a:spcAft>
              <a:spcPts val="1200"/>
            </a:spcAft>
          </a:pPr>
          <a:r>
            <a:rPr lang="en-US" sz="2300" dirty="0">
              <a:latin typeface="Arial" panose="020B0604020202020204" pitchFamily="34" charset="0"/>
              <a:cs typeface="Arial" panose="020B0604020202020204" pitchFamily="34" charset="0"/>
            </a:rPr>
            <a:t>Initial parameter and state variable conditions</a:t>
          </a:r>
        </a:p>
      </dgm:t>
    </dgm:pt>
    <dgm:pt modelId="{4D32185A-11D2-4B8F-9CE7-5B2EED119CB4}" type="parTrans" cxnId="{AA0E5543-8B69-4EEF-A571-AB8090C82823}">
      <dgm:prSet/>
      <dgm:spPr/>
      <dgm:t>
        <a:bodyPr/>
        <a:lstStyle/>
        <a:p>
          <a:endParaRPr lang="en-US"/>
        </a:p>
      </dgm:t>
    </dgm:pt>
    <dgm:pt modelId="{7A543CC8-A1A8-44D9-9EAF-DFF02A437C74}" type="sibTrans" cxnId="{AA0E5543-8B69-4EEF-A571-AB8090C82823}">
      <dgm:prSet/>
      <dgm:spPr/>
      <dgm:t>
        <a:bodyPr/>
        <a:lstStyle/>
        <a:p>
          <a:endParaRPr lang="en-US"/>
        </a:p>
      </dgm:t>
    </dgm:pt>
    <dgm:pt modelId="{F52ED3C4-A810-4D9E-A307-FA7BB7208381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>
            <a:spcAft>
              <a:spcPct val="15000"/>
            </a:spcAft>
          </a:pPr>
          <a:r>
            <a:rPr lang="en-US" sz="2300" dirty="0">
              <a:latin typeface="Arial" panose="020B0604020202020204" pitchFamily="34" charset="0"/>
              <a:cs typeface="Arial" panose="020B0604020202020204" pitchFamily="34" charset="0"/>
            </a:rPr>
            <a:t>Estimation of composite function(s) from the specified model parameters</a:t>
          </a:r>
        </a:p>
      </dgm:t>
    </dgm:pt>
    <dgm:pt modelId="{DC4C44A1-BAE9-4775-BD37-7914BA605A81}" type="parTrans" cxnId="{899E9048-A509-43D6-9F42-C38FAD7351C9}">
      <dgm:prSet/>
      <dgm:spPr/>
      <dgm:t>
        <a:bodyPr/>
        <a:lstStyle/>
        <a:p>
          <a:endParaRPr lang="en-US"/>
        </a:p>
      </dgm:t>
    </dgm:pt>
    <dgm:pt modelId="{2A4F3F65-C5EB-4BA8-952C-F3AC1E1133D5}" type="sibTrans" cxnId="{899E9048-A509-43D6-9F42-C38FAD7351C9}">
      <dgm:prSet/>
      <dgm:spPr/>
      <dgm:t>
        <a:bodyPr/>
        <a:lstStyle/>
        <a:p>
          <a:endParaRPr lang="en-US"/>
        </a:p>
      </dgm:t>
    </dgm:pt>
    <dgm:pt modelId="{5A9A9FA6-3914-44C4-85B1-A375E93FFF96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>
            <a:spcAft>
              <a:spcPts val="1200"/>
            </a:spcAft>
          </a:pPr>
          <a:r>
            <a:rPr lang="en-US" sz="2300" dirty="0">
              <a:latin typeface="Arial" panose="020B0604020202020204" pitchFamily="34" charset="0"/>
              <a:cs typeface="Arial" panose="020B0604020202020204" pitchFamily="34" charset="0"/>
            </a:rPr>
            <a:t>Mean Absolute Error (MAE)</a:t>
          </a:r>
        </a:p>
      </dgm:t>
    </dgm:pt>
    <dgm:pt modelId="{332EA633-8910-4D1B-9A9E-F0E5B59C4B18}" type="parTrans" cxnId="{1515C1E2-0D7D-4262-9C4C-28BCEF6397E0}">
      <dgm:prSet/>
      <dgm:spPr/>
      <dgm:t>
        <a:bodyPr/>
        <a:lstStyle/>
        <a:p>
          <a:endParaRPr lang="en-US"/>
        </a:p>
      </dgm:t>
    </dgm:pt>
    <dgm:pt modelId="{807ABBAF-060F-4ED9-801B-6864E79A7C25}" type="sibTrans" cxnId="{1515C1E2-0D7D-4262-9C4C-28BCEF6397E0}">
      <dgm:prSet/>
      <dgm:spPr/>
      <dgm:t>
        <a:bodyPr/>
        <a:lstStyle/>
        <a:p>
          <a:endParaRPr lang="en-US"/>
        </a:p>
      </dgm:t>
    </dgm:pt>
    <dgm:pt modelId="{16ABAD34-E810-4FFB-BC02-D3AC03AE0FF9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>
            <a:spcAft>
              <a:spcPts val="1200"/>
            </a:spcAft>
          </a:pPr>
          <a:r>
            <a:rPr lang="en-US" sz="2300" dirty="0">
              <a:latin typeface="Arial" panose="020B0604020202020204" pitchFamily="34" charset="0"/>
              <a:cs typeface="Arial" panose="020B0604020202020204" pitchFamily="34" charset="0"/>
            </a:rPr>
            <a:t>Weighted Interval Scores (WIS)</a:t>
          </a:r>
        </a:p>
      </dgm:t>
    </dgm:pt>
    <dgm:pt modelId="{E74CDFD0-269F-4F1E-A179-B6AD7AF5417C}" type="parTrans" cxnId="{D763FBD1-1328-488B-BF6E-5AA78F7E4663}">
      <dgm:prSet/>
      <dgm:spPr/>
      <dgm:t>
        <a:bodyPr/>
        <a:lstStyle/>
        <a:p>
          <a:endParaRPr lang="en-US"/>
        </a:p>
      </dgm:t>
    </dgm:pt>
    <dgm:pt modelId="{6A24A044-327E-4232-A707-FAC1A1BFC917}" type="sibTrans" cxnId="{D763FBD1-1328-488B-BF6E-5AA78F7E4663}">
      <dgm:prSet/>
      <dgm:spPr/>
      <dgm:t>
        <a:bodyPr/>
        <a:lstStyle/>
        <a:p>
          <a:endParaRPr lang="en-US"/>
        </a:p>
      </dgm:t>
    </dgm:pt>
    <dgm:pt modelId="{6E496778-BA29-4ABE-B583-75B755AF6277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>
            <a:spcAft>
              <a:spcPts val="1200"/>
            </a:spcAft>
          </a:pPr>
          <a:r>
            <a:rPr lang="en-US" sz="2300" dirty="0">
              <a:latin typeface="Arial" panose="020B0604020202020204" pitchFamily="34" charset="0"/>
              <a:cs typeface="Arial" panose="020B0604020202020204" pitchFamily="34" charset="0"/>
            </a:rPr>
            <a:t>95% PI Coverage</a:t>
          </a:r>
        </a:p>
      </dgm:t>
    </dgm:pt>
    <dgm:pt modelId="{9FA4AB50-D9B2-47AA-A5BF-A579CFD69F6F}" type="parTrans" cxnId="{4FE89332-FE86-46FD-B008-5B0D7B777834}">
      <dgm:prSet/>
      <dgm:spPr/>
      <dgm:t>
        <a:bodyPr/>
        <a:lstStyle/>
        <a:p>
          <a:endParaRPr lang="en-US"/>
        </a:p>
      </dgm:t>
    </dgm:pt>
    <dgm:pt modelId="{86C37ED1-5560-4D62-804D-D76EC6E6EB37}" type="sibTrans" cxnId="{4FE89332-FE86-46FD-B008-5B0D7B777834}">
      <dgm:prSet/>
      <dgm:spPr/>
      <dgm:t>
        <a:bodyPr/>
        <a:lstStyle/>
        <a:p>
          <a:endParaRPr lang="en-US"/>
        </a:p>
      </dgm:t>
    </dgm:pt>
    <dgm:pt modelId="{282703ED-450B-4D1E-9666-30AA7BA102B4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>
            <a:spcAft>
              <a:spcPct val="15000"/>
            </a:spcAft>
          </a:pPr>
          <a:r>
            <a:rPr lang="en-US" sz="2300" dirty="0">
              <a:latin typeface="Arial" panose="020B0604020202020204" pitchFamily="34" charset="0"/>
              <a:cs typeface="Arial" panose="020B0604020202020204" pitchFamily="34" charset="0"/>
            </a:rPr>
            <a:t>Monte Carlo Squared Error (MCSE)</a:t>
          </a:r>
        </a:p>
      </dgm:t>
    </dgm:pt>
    <dgm:pt modelId="{FD33F458-4EF5-43BC-8E07-73781288295C}" type="parTrans" cxnId="{5DCB36EC-CA06-4A3A-B920-29D03C0D3C80}">
      <dgm:prSet/>
      <dgm:spPr/>
      <dgm:t>
        <a:bodyPr/>
        <a:lstStyle/>
        <a:p>
          <a:endParaRPr lang="en-US"/>
        </a:p>
      </dgm:t>
    </dgm:pt>
    <dgm:pt modelId="{00987E3C-D758-41CA-843C-00B33103D5DC}" type="sibTrans" cxnId="{5DCB36EC-CA06-4A3A-B920-29D03C0D3C80}">
      <dgm:prSet/>
      <dgm:spPr/>
      <dgm:t>
        <a:bodyPr/>
        <a:lstStyle/>
        <a:p>
          <a:endParaRPr lang="en-US"/>
        </a:p>
      </dgm:t>
    </dgm:pt>
    <dgm:pt modelId="{9C738161-0591-49AD-8BE7-D0634D4B9784}" type="pres">
      <dgm:prSet presAssocID="{05FF15FB-9C6C-4B45-B391-53C2A9525559}" presName="Name0" presStyleCnt="0">
        <dgm:presLayoutVars>
          <dgm:dir/>
          <dgm:animLvl val="lvl"/>
          <dgm:resizeHandles val="exact"/>
        </dgm:presLayoutVars>
      </dgm:prSet>
      <dgm:spPr/>
    </dgm:pt>
    <dgm:pt modelId="{E397D5A1-B939-4D10-B4D0-339EB4E17C3C}" type="pres">
      <dgm:prSet presAssocID="{F3D9C0A0-EFC0-4E2F-B61D-C637D5AD3447}" presName="composite" presStyleCnt="0"/>
      <dgm:spPr/>
    </dgm:pt>
    <dgm:pt modelId="{2473FC5A-F406-4A19-AC95-BC0EB23711E3}" type="pres">
      <dgm:prSet presAssocID="{F3D9C0A0-EFC0-4E2F-B61D-C637D5AD344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43DA435-1B0C-4C8A-8BF3-0DDE92BA3A1A}" type="pres">
      <dgm:prSet presAssocID="{F3D9C0A0-EFC0-4E2F-B61D-C637D5AD3447}" presName="desTx" presStyleLbl="alignAccFollowNode1" presStyleIdx="0" presStyleCnt="3">
        <dgm:presLayoutVars>
          <dgm:bulletEnabled val="1"/>
        </dgm:presLayoutVars>
      </dgm:prSet>
      <dgm:spPr/>
    </dgm:pt>
    <dgm:pt modelId="{A919FCD7-8C2C-4C35-A569-BD7CF75F9338}" type="pres">
      <dgm:prSet presAssocID="{87573786-1313-4A86-9A85-63EF50009AF5}" presName="space" presStyleCnt="0"/>
      <dgm:spPr/>
    </dgm:pt>
    <dgm:pt modelId="{4D0C099E-E77C-42F8-8DAB-304D71711A6D}" type="pres">
      <dgm:prSet presAssocID="{5B129090-89D0-4D77-B75A-A351A6FD7907}" presName="composite" presStyleCnt="0"/>
      <dgm:spPr/>
    </dgm:pt>
    <dgm:pt modelId="{F2746683-6D41-4CE6-BCF5-3B3890F97BC7}" type="pres">
      <dgm:prSet presAssocID="{5B129090-89D0-4D77-B75A-A351A6FD790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22665B2-34AE-4273-A04C-FAD222486EC7}" type="pres">
      <dgm:prSet presAssocID="{5B129090-89D0-4D77-B75A-A351A6FD7907}" presName="desTx" presStyleLbl="alignAccFollowNode1" presStyleIdx="1" presStyleCnt="3">
        <dgm:presLayoutVars>
          <dgm:bulletEnabled val="1"/>
        </dgm:presLayoutVars>
      </dgm:prSet>
      <dgm:spPr/>
    </dgm:pt>
    <dgm:pt modelId="{E2510FDE-9F80-47F5-B200-2B8A0065CE3C}" type="pres">
      <dgm:prSet presAssocID="{838B0E07-7398-40B2-AE68-ACCB2C1A8603}" presName="space" presStyleCnt="0"/>
      <dgm:spPr/>
    </dgm:pt>
    <dgm:pt modelId="{D845A53A-45B0-42E8-831B-EEE72E92829C}" type="pres">
      <dgm:prSet presAssocID="{4B397453-53FE-4B35-9141-232DD86EFBAE}" presName="composite" presStyleCnt="0"/>
      <dgm:spPr/>
    </dgm:pt>
    <dgm:pt modelId="{0BFC1538-1BAC-4649-ABC9-6B98ED9C9DC4}" type="pres">
      <dgm:prSet presAssocID="{4B397453-53FE-4B35-9141-232DD86EFBA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157AC05-6B2C-41C7-9980-00A14DB718B9}" type="pres">
      <dgm:prSet presAssocID="{4B397453-53FE-4B35-9141-232DD86EFBA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4FA2116-1C41-4FDF-B203-7F79F34F8D72}" srcId="{F3D9C0A0-EFC0-4E2F-B61D-C637D5AD3447}" destId="{BBB5C99B-DF4F-4E3D-BBC2-8C374F5C5570}" srcOrd="1" destOrd="0" parTransId="{A5D95807-3123-4944-B12A-077E8ADD10A1}" sibTransId="{21075797-C550-4A35-B40A-A3BF2890E91B}"/>
    <dgm:cxn modelId="{0BB6241B-FC13-4889-9D1F-13860E2A634A}" type="presOf" srcId="{5B129090-89D0-4D77-B75A-A351A6FD7907}" destId="{F2746683-6D41-4CE6-BCF5-3B3890F97BC7}" srcOrd="0" destOrd="0" presId="urn:microsoft.com/office/officeart/2005/8/layout/hList1"/>
    <dgm:cxn modelId="{E32DCC20-F942-4723-84E2-964E55E1B995}" type="presOf" srcId="{F52ED3C4-A810-4D9E-A307-FA7BB7208381}" destId="{D22665B2-34AE-4273-A04C-FAD222486EC7}" srcOrd="0" destOrd="2" presId="urn:microsoft.com/office/officeart/2005/8/layout/hList1"/>
    <dgm:cxn modelId="{4FE89332-FE86-46FD-B008-5B0D7B777834}" srcId="{4B397453-53FE-4B35-9141-232DD86EFBAE}" destId="{6E496778-BA29-4ABE-B583-75B755AF6277}" srcOrd="3" destOrd="0" parTransId="{9FA4AB50-D9B2-47AA-A5BF-A579CFD69F6F}" sibTransId="{86C37ED1-5560-4D62-804D-D76EC6E6EB37}"/>
    <dgm:cxn modelId="{84168B5D-270E-43B7-8538-4A8420466594}" type="presOf" srcId="{BF8D94FD-1C97-425D-9C93-91F931ECDC1F}" destId="{743DA435-1B0C-4C8A-8BF3-0DDE92BA3A1A}" srcOrd="0" destOrd="0" presId="urn:microsoft.com/office/officeart/2005/8/layout/hList1"/>
    <dgm:cxn modelId="{AA0E5543-8B69-4EEF-A571-AB8090C82823}" srcId="{5B129090-89D0-4D77-B75A-A351A6FD7907}" destId="{7AAD4DE5-5D46-4E63-998A-EA1081030784}" srcOrd="1" destOrd="0" parTransId="{4D32185A-11D2-4B8F-9CE7-5B2EED119CB4}" sibTransId="{7A543CC8-A1A8-44D9-9EAF-DFF02A437C74}"/>
    <dgm:cxn modelId="{D9669144-E39D-4E97-9133-5538D283902D}" type="presOf" srcId="{05FF15FB-9C6C-4B45-B391-53C2A9525559}" destId="{9C738161-0591-49AD-8BE7-D0634D4B9784}" srcOrd="0" destOrd="0" presId="urn:microsoft.com/office/officeart/2005/8/layout/hList1"/>
    <dgm:cxn modelId="{899E9048-A509-43D6-9F42-C38FAD7351C9}" srcId="{5B129090-89D0-4D77-B75A-A351A6FD7907}" destId="{F52ED3C4-A810-4D9E-A307-FA7BB7208381}" srcOrd="2" destOrd="0" parTransId="{DC4C44A1-BAE9-4775-BD37-7914BA605A81}" sibTransId="{2A4F3F65-C5EB-4BA8-952C-F3AC1E1133D5}"/>
    <dgm:cxn modelId="{798DDC6B-EEF3-44AA-ABA0-3BAB044AFD46}" type="presOf" srcId="{7AAD4DE5-5D46-4E63-998A-EA1081030784}" destId="{D22665B2-34AE-4273-A04C-FAD222486EC7}" srcOrd="0" destOrd="1" presId="urn:microsoft.com/office/officeart/2005/8/layout/hList1"/>
    <dgm:cxn modelId="{74E9846F-2A3E-40EB-B999-D9AEBEB97444}" type="presOf" srcId="{282703ED-450B-4D1E-9666-30AA7BA102B4}" destId="{E157AC05-6B2C-41C7-9980-00A14DB718B9}" srcOrd="0" destOrd="4" presId="urn:microsoft.com/office/officeart/2005/8/layout/hList1"/>
    <dgm:cxn modelId="{7B9A1F70-A088-4B97-A213-7834D33E6D9C}" type="presOf" srcId="{6D417B2D-869E-4A73-A952-8E2A2B2667F7}" destId="{D22665B2-34AE-4273-A04C-FAD222486EC7}" srcOrd="0" destOrd="0" presId="urn:microsoft.com/office/officeart/2005/8/layout/hList1"/>
    <dgm:cxn modelId="{CD3EA053-85FF-4C09-9084-539FBF313541}" type="presOf" srcId="{6E496778-BA29-4ABE-B583-75B755AF6277}" destId="{E157AC05-6B2C-41C7-9980-00A14DB718B9}" srcOrd="0" destOrd="3" presId="urn:microsoft.com/office/officeart/2005/8/layout/hList1"/>
    <dgm:cxn modelId="{48C82E58-03B7-41CC-A433-3EA0B5D8AEE8}" type="presOf" srcId="{4B397453-53FE-4B35-9141-232DD86EFBAE}" destId="{0BFC1538-1BAC-4649-ABC9-6B98ED9C9DC4}" srcOrd="0" destOrd="0" presId="urn:microsoft.com/office/officeart/2005/8/layout/hList1"/>
    <dgm:cxn modelId="{F4F5C77A-0C4C-434E-8DD8-97192829FF60}" srcId="{4B397453-53FE-4B35-9141-232DD86EFBAE}" destId="{1ECAB831-9203-46E6-B1CA-BC1136A84771}" srcOrd="0" destOrd="0" parTransId="{82940106-6BA9-4539-9077-C71BD5DEDA8E}" sibTransId="{A83400BC-CEEF-4EE5-ACF0-897D7BCA3C4B}"/>
    <dgm:cxn modelId="{2EF0F887-7096-4E94-BDB4-26B19D45089F}" type="presOf" srcId="{1ECAB831-9203-46E6-B1CA-BC1136A84771}" destId="{E157AC05-6B2C-41C7-9980-00A14DB718B9}" srcOrd="0" destOrd="0" presId="urn:microsoft.com/office/officeart/2005/8/layout/hList1"/>
    <dgm:cxn modelId="{EA9FBE96-F934-4FA7-AEDF-257223882D36}" type="presOf" srcId="{3BCA0532-03E9-4B6C-9E78-90F21EF0DFCB}" destId="{743DA435-1B0C-4C8A-8BF3-0DDE92BA3A1A}" srcOrd="0" destOrd="2" presId="urn:microsoft.com/office/officeart/2005/8/layout/hList1"/>
    <dgm:cxn modelId="{2142BD9E-8070-4EB2-BAD1-C7F8D928297C}" srcId="{05FF15FB-9C6C-4B45-B391-53C2A9525559}" destId="{F3D9C0A0-EFC0-4E2F-B61D-C637D5AD3447}" srcOrd="0" destOrd="0" parTransId="{3C63A26A-1581-40CA-83F2-2BF2B2F4715C}" sibTransId="{87573786-1313-4A86-9A85-63EF50009AF5}"/>
    <dgm:cxn modelId="{1737D2A3-2122-4B6E-A001-019644F78C2F}" srcId="{05FF15FB-9C6C-4B45-B391-53C2A9525559}" destId="{4B397453-53FE-4B35-9141-232DD86EFBAE}" srcOrd="2" destOrd="0" parTransId="{0C7A1642-6854-430F-9157-8F47BCA60C3D}" sibTransId="{8B3F58BC-2466-4E18-9AA1-F3ADAA7A98E7}"/>
    <dgm:cxn modelId="{C5DAFBA9-FD19-436A-8392-779DCD6AB192}" srcId="{F3D9C0A0-EFC0-4E2F-B61D-C637D5AD3447}" destId="{BF8D94FD-1C97-425D-9C93-91F931ECDC1F}" srcOrd="0" destOrd="0" parTransId="{F25A7D5B-784A-4BAB-BE5A-89C40523527C}" sibTransId="{BA98F20B-0E6F-4B1F-88B0-605731C58BA2}"/>
    <dgm:cxn modelId="{787A48B2-C958-4AE3-89F3-A86DF154F2E9}" type="presOf" srcId="{16ABAD34-E810-4FFB-BC02-D3AC03AE0FF9}" destId="{E157AC05-6B2C-41C7-9980-00A14DB718B9}" srcOrd="0" destOrd="2" presId="urn:microsoft.com/office/officeart/2005/8/layout/hList1"/>
    <dgm:cxn modelId="{1093F4B9-3145-4DDF-AF5D-3D181AB4301D}" type="presOf" srcId="{F3D9C0A0-EFC0-4E2F-B61D-C637D5AD3447}" destId="{2473FC5A-F406-4A19-AC95-BC0EB23711E3}" srcOrd="0" destOrd="0" presId="urn:microsoft.com/office/officeart/2005/8/layout/hList1"/>
    <dgm:cxn modelId="{E73532C3-A1D6-41A0-AA22-6FB66232F7B8}" srcId="{05FF15FB-9C6C-4B45-B391-53C2A9525559}" destId="{5B129090-89D0-4D77-B75A-A351A6FD7907}" srcOrd="1" destOrd="0" parTransId="{6FFDF173-CB6F-4437-B9C6-C066E271A882}" sibTransId="{838B0E07-7398-40B2-AE68-ACCB2C1A8603}"/>
    <dgm:cxn modelId="{0928EDCD-9E51-4D76-9446-28F81D232DEA}" type="presOf" srcId="{BBB5C99B-DF4F-4E3D-BBC2-8C374F5C5570}" destId="{743DA435-1B0C-4C8A-8BF3-0DDE92BA3A1A}" srcOrd="0" destOrd="1" presId="urn:microsoft.com/office/officeart/2005/8/layout/hList1"/>
    <dgm:cxn modelId="{D763FBD1-1328-488B-BF6E-5AA78F7E4663}" srcId="{4B397453-53FE-4B35-9141-232DD86EFBAE}" destId="{16ABAD34-E810-4FFB-BC02-D3AC03AE0FF9}" srcOrd="2" destOrd="0" parTransId="{E74CDFD0-269F-4F1E-A179-B6AD7AF5417C}" sibTransId="{6A24A044-327E-4232-A707-FAC1A1BFC917}"/>
    <dgm:cxn modelId="{BFDDDBD8-B1E5-495C-B2C3-38533DC11426}" srcId="{5B129090-89D0-4D77-B75A-A351A6FD7907}" destId="{6D417B2D-869E-4A73-A952-8E2A2B2667F7}" srcOrd="0" destOrd="0" parTransId="{6F3E8435-65C4-4AE2-9406-2981C5F05820}" sibTransId="{C6EAE140-2E31-4B32-AAC6-32305DC7EBD2}"/>
    <dgm:cxn modelId="{1515C1E2-0D7D-4262-9C4C-28BCEF6397E0}" srcId="{4B397453-53FE-4B35-9141-232DD86EFBAE}" destId="{5A9A9FA6-3914-44C4-85B1-A375E93FFF96}" srcOrd="1" destOrd="0" parTransId="{332EA633-8910-4D1B-9A9E-F0E5B59C4B18}" sibTransId="{807ABBAF-060F-4ED9-801B-6864E79A7C25}"/>
    <dgm:cxn modelId="{5DCB36EC-CA06-4A3A-B920-29D03C0D3C80}" srcId="{4B397453-53FE-4B35-9141-232DD86EFBAE}" destId="{282703ED-450B-4D1E-9666-30AA7BA102B4}" srcOrd="4" destOrd="0" parTransId="{FD33F458-4EF5-43BC-8E07-73781288295C}" sibTransId="{00987E3C-D758-41CA-843C-00B33103D5DC}"/>
    <dgm:cxn modelId="{1DC4B3EE-84BE-4281-8322-B1D63D8E416F}" type="presOf" srcId="{5A9A9FA6-3914-44C4-85B1-A375E93FFF96}" destId="{E157AC05-6B2C-41C7-9980-00A14DB718B9}" srcOrd="0" destOrd="1" presId="urn:microsoft.com/office/officeart/2005/8/layout/hList1"/>
    <dgm:cxn modelId="{7CD6C0F9-DDB4-4B11-B62C-0EC0F6274661}" srcId="{F3D9C0A0-EFC0-4E2F-B61D-C637D5AD3447}" destId="{3BCA0532-03E9-4B6C-9E78-90F21EF0DFCB}" srcOrd="2" destOrd="0" parTransId="{73C33843-EA7B-41C6-94FD-167D86C63F8E}" sibTransId="{313646DD-081E-4A7D-806E-07233E546E20}"/>
    <dgm:cxn modelId="{A0B30847-7789-4846-B4CC-88B2720948F7}" type="presParOf" srcId="{9C738161-0591-49AD-8BE7-D0634D4B9784}" destId="{E397D5A1-B939-4D10-B4D0-339EB4E17C3C}" srcOrd="0" destOrd="0" presId="urn:microsoft.com/office/officeart/2005/8/layout/hList1"/>
    <dgm:cxn modelId="{B0B6A89A-80BC-4F7C-8899-2A2B3526E293}" type="presParOf" srcId="{E397D5A1-B939-4D10-B4D0-339EB4E17C3C}" destId="{2473FC5A-F406-4A19-AC95-BC0EB23711E3}" srcOrd="0" destOrd="0" presId="urn:microsoft.com/office/officeart/2005/8/layout/hList1"/>
    <dgm:cxn modelId="{5952A7C4-0F00-41E3-A896-2E086837A9B0}" type="presParOf" srcId="{E397D5A1-B939-4D10-B4D0-339EB4E17C3C}" destId="{743DA435-1B0C-4C8A-8BF3-0DDE92BA3A1A}" srcOrd="1" destOrd="0" presId="urn:microsoft.com/office/officeart/2005/8/layout/hList1"/>
    <dgm:cxn modelId="{24FFBAE1-26CB-4AB1-AB6C-0A30900E5A8D}" type="presParOf" srcId="{9C738161-0591-49AD-8BE7-D0634D4B9784}" destId="{A919FCD7-8C2C-4C35-A569-BD7CF75F9338}" srcOrd="1" destOrd="0" presId="urn:microsoft.com/office/officeart/2005/8/layout/hList1"/>
    <dgm:cxn modelId="{58407A42-135C-4B78-9F2D-2D8FE80DBB70}" type="presParOf" srcId="{9C738161-0591-49AD-8BE7-D0634D4B9784}" destId="{4D0C099E-E77C-42F8-8DAB-304D71711A6D}" srcOrd="2" destOrd="0" presId="urn:microsoft.com/office/officeart/2005/8/layout/hList1"/>
    <dgm:cxn modelId="{E7982532-9BB7-41D3-A4D2-2EFE86352CF8}" type="presParOf" srcId="{4D0C099E-E77C-42F8-8DAB-304D71711A6D}" destId="{F2746683-6D41-4CE6-BCF5-3B3890F97BC7}" srcOrd="0" destOrd="0" presId="urn:microsoft.com/office/officeart/2005/8/layout/hList1"/>
    <dgm:cxn modelId="{524D7ABC-FB2B-45CB-B336-325032292D20}" type="presParOf" srcId="{4D0C099E-E77C-42F8-8DAB-304D71711A6D}" destId="{D22665B2-34AE-4273-A04C-FAD222486EC7}" srcOrd="1" destOrd="0" presId="urn:microsoft.com/office/officeart/2005/8/layout/hList1"/>
    <dgm:cxn modelId="{22558D92-C128-4F0E-9166-BC91F6BF0483}" type="presParOf" srcId="{9C738161-0591-49AD-8BE7-D0634D4B9784}" destId="{E2510FDE-9F80-47F5-B200-2B8A0065CE3C}" srcOrd="3" destOrd="0" presId="urn:microsoft.com/office/officeart/2005/8/layout/hList1"/>
    <dgm:cxn modelId="{32403FF5-0915-452D-B47B-6984951676EB}" type="presParOf" srcId="{9C738161-0591-49AD-8BE7-D0634D4B9784}" destId="{D845A53A-45B0-42E8-831B-EEE72E92829C}" srcOrd="4" destOrd="0" presId="urn:microsoft.com/office/officeart/2005/8/layout/hList1"/>
    <dgm:cxn modelId="{12EF1B0A-51B3-426E-97A2-1C356130D170}" type="presParOf" srcId="{D845A53A-45B0-42E8-831B-EEE72E92829C}" destId="{0BFC1538-1BAC-4649-ABC9-6B98ED9C9DC4}" srcOrd="0" destOrd="0" presId="urn:microsoft.com/office/officeart/2005/8/layout/hList1"/>
    <dgm:cxn modelId="{6CC9961A-2E97-4BDE-8362-6091F2238879}" type="presParOf" srcId="{D845A53A-45B0-42E8-831B-EEE72E92829C}" destId="{E157AC05-6B2C-41C7-9980-00A14DB718B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168E2-F8B6-49DD-8E62-37A804403BCC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465A61-66F6-48E4-A0A4-B55AC6ED4E30}">
      <dgm:prSet phldrT="[Text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3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(1) Specifying the ODE Model and Preparing the Data</a:t>
          </a:r>
        </a:p>
      </dgm:t>
    </dgm:pt>
    <dgm:pt modelId="{2DF6EF5C-C7C8-47B8-A811-412CB429D9B8}" type="parTrans" cxnId="{3D13A434-109A-473A-880D-ED3DB8C82D3D}">
      <dgm:prSet/>
      <dgm:spPr/>
      <dgm:t>
        <a:bodyPr/>
        <a:lstStyle/>
        <a:p>
          <a:endParaRPr lang="en-US"/>
        </a:p>
      </dgm:t>
    </dgm:pt>
    <dgm:pt modelId="{6FC1385B-C8B2-4D5E-AB58-A345B4122AD8}" type="sibTrans" cxnId="{3D13A434-109A-473A-880D-ED3DB8C82D3D}">
      <dgm:prSet/>
      <dgm:spPr>
        <a:ln w="38100"/>
      </dgm:spPr>
      <dgm:t>
        <a:bodyPr/>
        <a:lstStyle/>
        <a:p>
          <a:endParaRPr lang="en-US"/>
        </a:p>
      </dgm:t>
    </dgm:pt>
    <dgm:pt modelId="{210ABDF3-6AF1-41CE-BAE8-00322A737687}">
      <dgm:prSet phldrT="[Text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3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(2) Model Code and Testing</a:t>
          </a:r>
        </a:p>
      </dgm:t>
    </dgm:pt>
    <dgm:pt modelId="{BA77BBE4-E470-4FCD-B718-D7235701F2DE}" type="parTrans" cxnId="{A52649C2-693B-4BB9-8081-034CE4C7D084}">
      <dgm:prSet/>
      <dgm:spPr/>
      <dgm:t>
        <a:bodyPr/>
        <a:lstStyle/>
        <a:p>
          <a:endParaRPr lang="en-US"/>
        </a:p>
      </dgm:t>
    </dgm:pt>
    <dgm:pt modelId="{89DA97D9-B003-43C3-B4C7-9DCDCB0CAFDA}" type="sibTrans" cxnId="{A52649C2-693B-4BB9-8081-034CE4C7D084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B537116-9569-4B47-81D4-531C1A91F8DE}">
      <dgm:prSet phldrT="[Text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3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(3) Fitting the model to data with quantified uncertainty</a:t>
          </a:r>
        </a:p>
      </dgm:t>
    </dgm:pt>
    <dgm:pt modelId="{19B22E09-5F65-487B-9A49-4054B4F02FEC}" type="parTrans" cxnId="{368CA264-CFC8-4E83-B358-525419C62697}">
      <dgm:prSet/>
      <dgm:spPr/>
      <dgm:t>
        <a:bodyPr/>
        <a:lstStyle/>
        <a:p>
          <a:endParaRPr lang="en-US"/>
        </a:p>
      </dgm:t>
    </dgm:pt>
    <dgm:pt modelId="{F28E2CC4-4271-4E0A-8C45-8C2A1193CE0F}" type="sibTrans" cxnId="{368CA264-CFC8-4E83-B358-525419C62697}">
      <dgm:prSet/>
      <dgm:spPr>
        <a:ln w="38100"/>
      </dgm:spPr>
      <dgm:t>
        <a:bodyPr/>
        <a:lstStyle/>
        <a:p>
          <a:endParaRPr lang="en-US"/>
        </a:p>
      </dgm:t>
    </dgm:pt>
    <dgm:pt modelId="{A37DA9DB-6675-43B7-B600-3D72546AB1D2}">
      <dgm:prSet phldrT="[Text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3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(4) Plot the mean model fits and compute calibration period performance metrics </a:t>
          </a:r>
        </a:p>
      </dgm:t>
    </dgm:pt>
    <dgm:pt modelId="{489B0CCA-B683-4BAC-A042-D74B53928735}" type="parTrans" cxnId="{2F782871-979F-48B4-BF40-F16FC477AF08}">
      <dgm:prSet/>
      <dgm:spPr/>
      <dgm:t>
        <a:bodyPr/>
        <a:lstStyle/>
        <a:p>
          <a:endParaRPr lang="en-US"/>
        </a:p>
      </dgm:t>
    </dgm:pt>
    <dgm:pt modelId="{4E65C72F-4118-422C-8DBD-778CF8ECEBA2}" type="sibTrans" cxnId="{2F782871-979F-48B4-BF40-F16FC477AF08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18CC4AC-AE4F-4B05-A7C5-44463FAE38A7}">
      <dgm:prSet phldrT="[Text]"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3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(5) Generating and evaluating model-based forecasts </a:t>
          </a:r>
        </a:p>
      </dgm:t>
    </dgm:pt>
    <dgm:pt modelId="{4BF488EC-6C84-46CB-997A-79703268C816}" type="parTrans" cxnId="{4931AAF0-3239-4B58-9C2A-0395CF62943D}">
      <dgm:prSet/>
      <dgm:spPr/>
      <dgm:t>
        <a:bodyPr/>
        <a:lstStyle/>
        <a:p>
          <a:endParaRPr lang="en-US"/>
        </a:p>
      </dgm:t>
    </dgm:pt>
    <dgm:pt modelId="{C29149C4-9E7A-4864-8286-00B31D4CF5C2}" type="sibTrans" cxnId="{4931AAF0-3239-4B58-9C2A-0395CF62943D}">
      <dgm:prSet/>
      <dgm:spPr>
        <a:ln w="38100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FED1AE8-6B1E-4FCD-9D0E-B71A956907CE}">
      <dgm:prSet custT="1"/>
      <dgm:spPr>
        <a:solidFill>
          <a:schemeClr val="bg2"/>
        </a:solidFill>
        <a:ln>
          <a:solidFill>
            <a:schemeClr val="tx1"/>
          </a:solidFill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3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(6) Plotting the model-based forecasts and performance metrics </a:t>
          </a:r>
        </a:p>
      </dgm:t>
    </dgm:pt>
    <dgm:pt modelId="{757557CD-3C9D-4475-B812-0A8A9E111665}" type="parTrans" cxnId="{D10DF1BC-EC5B-4409-BA89-1275CCBB8B69}">
      <dgm:prSet/>
      <dgm:spPr/>
      <dgm:t>
        <a:bodyPr/>
        <a:lstStyle/>
        <a:p>
          <a:endParaRPr lang="en-US"/>
        </a:p>
      </dgm:t>
    </dgm:pt>
    <dgm:pt modelId="{01DED598-9D5B-4423-8B4B-21547ADC8536}" type="sibTrans" cxnId="{D10DF1BC-EC5B-4409-BA89-1275CCBB8B69}">
      <dgm:prSet/>
      <dgm:spPr/>
      <dgm:t>
        <a:bodyPr/>
        <a:lstStyle/>
        <a:p>
          <a:endParaRPr lang="en-US"/>
        </a:p>
      </dgm:t>
    </dgm:pt>
    <dgm:pt modelId="{409F9EB3-4D0A-4215-AA6C-4B5F5BF6FC4A}" type="pres">
      <dgm:prSet presAssocID="{223168E2-F8B6-49DD-8E62-37A804403BCC}" presName="Name0" presStyleCnt="0">
        <dgm:presLayoutVars>
          <dgm:dir/>
          <dgm:resizeHandles val="exact"/>
        </dgm:presLayoutVars>
      </dgm:prSet>
      <dgm:spPr/>
    </dgm:pt>
    <dgm:pt modelId="{32EF762A-792E-4EAD-9958-8DFA0D84F653}" type="pres">
      <dgm:prSet presAssocID="{14465A61-66F6-48E4-A0A4-B55AC6ED4E30}" presName="node" presStyleLbl="node1" presStyleIdx="0" presStyleCnt="6">
        <dgm:presLayoutVars>
          <dgm:bulletEnabled val="1"/>
        </dgm:presLayoutVars>
      </dgm:prSet>
      <dgm:spPr/>
    </dgm:pt>
    <dgm:pt modelId="{53B9ACD7-21FD-4D5C-AE00-0E3084373CFF}" type="pres">
      <dgm:prSet presAssocID="{6FC1385B-C8B2-4D5E-AB58-A345B4122AD8}" presName="sibTrans" presStyleLbl="sibTrans1D1" presStyleIdx="0" presStyleCnt="5"/>
      <dgm:spPr/>
    </dgm:pt>
    <dgm:pt modelId="{50543BF7-A60D-4D71-BE9C-55D0BD5265B5}" type="pres">
      <dgm:prSet presAssocID="{6FC1385B-C8B2-4D5E-AB58-A345B4122AD8}" presName="connectorText" presStyleLbl="sibTrans1D1" presStyleIdx="0" presStyleCnt="5"/>
      <dgm:spPr/>
    </dgm:pt>
    <dgm:pt modelId="{CF2E98E7-1C94-4D1F-8DB0-2E4C36B2C59C}" type="pres">
      <dgm:prSet presAssocID="{210ABDF3-6AF1-41CE-BAE8-00322A737687}" presName="node" presStyleLbl="node1" presStyleIdx="1" presStyleCnt="6">
        <dgm:presLayoutVars>
          <dgm:bulletEnabled val="1"/>
        </dgm:presLayoutVars>
      </dgm:prSet>
      <dgm:spPr/>
    </dgm:pt>
    <dgm:pt modelId="{0369BC61-0A69-4E0B-92D7-F991368AD4C3}" type="pres">
      <dgm:prSet presAssocID="{89DA97D9-B003-43C3-B4C7-9DCDCB0CAFDA}" presName="sibTrans" presStyleLbl="sibTrans1D1" presStyleIdx="1" presStyleCnt="5"/>
      <dgm:spPr/>
    </dgm:pt>
    <dgm:pt modelId="{B5E39EE3-DB75-47AC-A424-13F4DEFC883D}" type="pres">
      <dgm:prSet presAssocID="{89DA97D9-B003-43C3-B4C7-9DCDCB0CAFDA}" presName="connectorText" presStyleLbl="sibTrans1D1" presStyleIdx="1" presStyleCnt="5"/>
      <dgm:spPr/>
    </dgm:pt>
    <dgm:pt modelId="{C25F0468-776A-4C4D-B7CA-9BF8A70B1B52}" type="pres">
      <dgm:prSet presAssocID="{5B537116-9569-4B47-81D4-531C1A91F8DE}" presName="node" presStyleLbl="node1" presStyleIdx="2" presStyleCnt="6">
        <dgm:presLayoutVars>
          <dgm:bulletEnabled val="1"/>
        </dgm:presLayoutVars>
      </dgm:prSet>
      <dgm:spPr/>
    </dgm:pt>
    <dgm:pt modelId="{288144AF-EF22-4F55-8955-A4EB05BBF98E}" type="pres">
      <dgm:prSet presAssocID="{F28E2CC4-4271-4E0A-8C45-8C2A1193CE0F}" presName="sibTrans" presStyleLbl="sibTrans1D1" presStyleIdx="2" presStyleCnt="5"/>
      <dgm:spPr/>
    </dgm:pt>
    <dgm:pt modelId="{B1F79F31-D09C-4743-A6A2-961F54E67FDC}" type="pres">
      <dgm:prSet presAssocID="{F28E2CC4-4271-4E0A-8C45-8C2A1193CE0F}" presName="connectorText" presStyleLbl="sibTrans1D1" presStyleIdx="2" presStyleCnt="5"/>
      <dgm:spPr/>
    </dgm:pt>
    <dgm:pt modelId="{CA87B105-494A-4661-A7F5-B4CB9AD376D2}" type="pres">
      <dgm:prSet presAssocID="{A37DA9DB-6675-43B7-B600-3D72546AB1D2}" presName="node" presStyleLbl="node1" presStyleIdx="3" presStyleCnt="6">
        <dgm:presLayoutVars>
          <dgm:bulletEnabled val="1"/>
        </dgm:presLayoutVars>
      </dgm:prSet>
      <dgm:spPr/>
    </dgm:pt>
    <dgm:pt modelId="{9F396F48-B7CC-4589-9D52-C2BFBFD2BC40}" type="pres">
      <dgm:prSet presAssocID="{4E65C72F-4118-422C-8DBD-778CF8ECEBA2}" presName="sibTrans" presStyleLbl="sibTrans1D1" presStyleIdx="3" presStyleCnt="5"/>
      <dgm:spPr/>
    </dgm:pt>
    <dgm:pt modelId="{B3BF56CB-9D50-452D-AAB9-48A9F204D9F1}" type="pres">
      <dgm:prSet presAssocID="{4E65C72F-4118-422C-8DBD-778CF8ECEBA2}" presName="connectorText" presStyleLbl="sibTrans1D1" presStyleIdx="3" presStyleCnt="5"/>
      <dgm:spPr/>
    </dgm:pt>
    <dgm:pt modelId="{8618AFAD-1B66-4FEE-A511-6582F9E240A2}" type="pres">
      <dgm:prSet presAssocID="{D18CC4AC-AE4F-4B05-A7C5-44463FAE38A7}" presName="node" presStyleLbl="node1" presStyleIdx="4" presStyleCnt="6">
        <dgm:presLayoutVars>
          <dgm:bulletEnabled val="1"/>
        </dgm:presLayoutVars>
      </dgm:prSet>
      <dgm:spPr/>
    </dgm:pt>
    <dgm:pt modelId="{C7DBA5C4-B810-4C53-A3B5-5DE2A1B6D4EF}" type="pres">
      <dgm:prSet presAssocID="{C29149C4-9E7A-4864-8286-00B31D4CF5C2}" presName="sibTrans" presStyleLbl="sibTrans1D1" presStyleIdx="4" presStyleCnt="5"/>
      <dgm:spPr/>
    </dgm:pt>
    <dgm:pt modelId="{F08FBFC7-1A5D-4C3C-BB70-77128DECA828}" type="pres">
      <dgm:prSet presAssocID="{C29149C4-9E7A-4864-8286-00B31D4CF5C2}" presName="connectorText" presStyleLbl="sibTrans1D1" presStyleIdx="4" presStyleCnt="5"/>
      <dgm:spPr/>
    </dgm:pt>
    <dgm:pt modelId="{D10221EC-8763-4B5C-A010-50F0CF818EA9}" type="pres">
      <dgm:prSet presAssocID="{3FED1AE8-6B1E-4FCD-9D0E-B71A956907CE}" presName="node" presStyleLbl="node1" presStyleIdx="5" presStyleCnt="6">
        <dgm:presLayoutVars>
          <dgm:bulletEnabled val="1"/>
        </dgm:presLayoutVars>
      </dgm:prSet>
      <dgm:spPr/>
    </dgm:pt>
  </dgm:ptLst>
  <dgm:cxnLst>
    <dgm:cxn modelId="{EDDAEB02-F2EB-468D-95AB-FAAC92416B32}" type="presOf" srcId="{F28E2CC4-4271-4E0A-8C45-8C2A1193CE0F}" destId="{288144AF-EF22-4F55-8955-A4EB05BBF98E}" srcOrd="0" destOrd="0" presId="urn:microsoft.com/office/officeart/2005/8/layout/bProcess3"/>
    <dgm:cxn modelId="{F374C12D-F8E0-470B-9CE7-8858A445FA97}" type="presOf" srcId="{14465A61-66F6-48E4-A0A4-B55AC6ED4E30}" destId="{32EF762A-792E-4EAD-9958-8DFA0D84F653}" srcOrd="0" destOrd="0" presId="urn:microsoft.com/office/officeart/2005/8/layout/bProcess3"/>
    <dgm:cxn modelId="{3D13A434-109A-473A-880D-ED3DB8C82D3D}" srcId="{223168E2-F8B6-49DD-8E62-37A804403BCC}" destId="{14465A61-66F6-48E4-A0A4-B55AC6ED4E30}" srcOrd="0" destOrd="0" parTransId="{2DF6EF5C-C7C8-47B8-A811-412CB429D9B8}" sibTransId="{6FC1385B-C8B2-4D5E-AB58-A345B4122AD8}"/>
    <dgm:cxn modelId="{368CA264-CFC8-4E83-B358-525419C62697}" srcId="{223168E2-F8B6-49DD-8E62-37A804403BCC}" destId="{5B537116-9569-4B47-81D4-531C1A91F8DE}" srcOrd="2" destOrd="0" parTransId="{19B22E09-5F65-487B-9A49-4054B4F02FEC}" sibTransId="{F28E2CC4-4271-4E0A-8C45-8C2A1193CE0F}"/>
    <dgm:cxn modelId="{8738F244-CBF8-48E0-B506-98894147FD05}" type="presOf" srcId="{C29149C4-9E7A-4864-8286-00B31D4CF5C2}" destId="{C7DBA5C4-B810-4C53-A3B5-5DE2A1B6D4EF}" srcOrd="0" destOrd="0" presId="urn:microsoft.com/office/officeart/2005/8/layout/bProcess3"/>
    <dgm:cxn modelId="{998EB76C-8F03-4286-A0DB-ABB094740E58}" type="presOf" srcId="{5B537116-9569-4B47-81D4-531C1A91F8DE}" destId="{C25F0468-776A-4C4D-B7CA-9BF8A70B1B52}" srcOrd="0" destOrd="0" presId="urn:microsoft.com/office/officeart/2005/8/layout/bProcess3"/>
    <dgm:cxn modelId="{2F782871-979F-48B4-BF40-F16FC477AF08}" srcId="{223168E2-F8B6-49DD-8E62-37A804403BCC}" destId="{A37DA9DB-6675-43B7-B600-3D72546AB1D2}" srcOrd="3" destOrd="0" parTransId="{489B0CCA-B683-4BAC-A042-D74B53928735}" sibTransId="{4E65C72F-4118-422C-8DBD-778CF8ECEBA2}"/>
    <dgm:cxn modelId="{EAB91E5A-4AEF-4FF4-8AC3-97C46E491745}" type="presOf" srcId="{F28E2CC4-4271-4E0A-8C45-8C2A1193CE0F}" destId="{B1F79F31-D09C-4743-A6A2-961F54E67FDC}" srcOrd="1" destOrd="0" presId="urn:microsoft.com/office/officeart/2005/8/layout/bProcess3"/>
    <dgm:cxn modelId="{C5272784-897B-4A4E-9847-13FA2E0891E6}" type="presOf" srcId="{6FC1385B-C8B2-4D5E-AB58-A345B4122AD8}" destId="{53B9ACD7-21FD-4D5C-AE00-0E3084373CFF}" srcOrd="0" destOrd="0" presId="urn:microsoft.com/office/officeart/2005/8/layout/bProcess3"/>
    <dgm:cxn modelId="{235B0B96-F16C-4D9A-A349-60B026FBFA94}" type="presOf" srcId="{3FED1AE8-6B1E-4FCD-9D0E-B71A956907CE}" destId="{D10221EC-8763-4B5C-A010-50F0CF818EA9}" srcOrd="0" destOrd="0" presId="urn:microsoft.com/office/officeart/2005/8/layout/bProcess3"/>
    <dgm:cxn modelId="{66E55B9A-7BD9-4D53-BAEF-29DC831DC199}" type="presOf" srcId="{89DA97D9-B003-43C3-B4C7-9DCDCB0CAFDA}" destId="{0369BC61-0A69-4E0B-92D7-F991368AD4C3}" srcOrd="0" destOrd="0" presId="urn:microsoft.com/office/officeart/2005/8/layout/bProcess3"/>
    <dgm:cxn modelId="{3D4BBBA9-D32E-4C65-A8DF-90EB29624EBF}" type="presOf" srcId="{D18CC4AC-AE4F-4B05-A7C5-44463FAE38A7}" destId="{8618AFAD-1B66-4FEE-A511-6582F9E240A2}" srcOrd="0" destOrd="0" presId="urn:microsoft.com/office/officeart/2005/8/layout/bProcess3"/>
    <dgm:cxn modelId="{34AC8AAD-DD5E-44F7-91B7-93CFFF77ED44}" type="presOf" srcId="{A37DA9DB-6675-43B7-B600-3D72546AB1D2}" destId="{CA87B105-494A-4661-A7F5-B4CB9AD376D2}" srcOrd="0" destOrd="0" presId="urn:microsoft.com/office/officeart/2005/8/layout/bProcess3"/>
    <dgm:cxn modelId="{1474EAAE-AB2B-4D64-9224-DFB37723507E}" type="presOf" srcId="{89DA97D9-B003-43C3-B4C7-9DCDCB0CAFDA}" destId="{B5E39EE3-DB75-47AC-A424-13F4DEFC883D}" srcOrd="1" destOrd="0" presId="urn:microsoft.com/office/officeart/2005/8/layout/bProcess3"/>
    <dgm:cxn modelId="{D10DF1BC-EC5B-4409-BA89-1275CCBB8B69}" srcId="{223168E2-F8B6-49DD-8E62-37A804403BCC}" destId="{3FED1AE8-6B1E-4FCD-9D0E-B71A956907CE}" srcOrd="5" destOrd="0" parTransId="{757557CD-3C9D-4475-B812-0A8A9E111665}" sibTransId="{01DED598-9D5B-4423-8B4B-21547ADC8536}"/>
    <dgm:cxn modelId="{A52649C2-693B-4BB9-8081-034CE4C7D084}" srcId="{223168E2-F8B6-49DD-8E62-37A804403BCC}" destId="{210ABDF3-6AF1-41CE-BAE8-00322A737687}" srcOrd="1" destOrd="0" parTransId="{BA77BBE4-E470-4FCD-B718-D7235701F2DE}" sibTransId="{89DA97D9-B003-43C3-B4C7-9DCDCB0CAFDA}"/>
    <dgm:cxn modelId="{9E2A1BC3-E9C4-417A-8555-5FAF5A19C775}" type="presOf" srcId="{4E65C72F-4118-422C-8DBD-778CF8ECEBA2}" destId="{B3BF56CB-9D50-452D-AAB9-48A9F204D9F1}" srcOrd="1" destOrd="0" presId="urn:microsoft.com/office/officeart/2005/8/layout/bProcess3"/>
    <dgm:cxn modelId="{0E1A4CC5-95CC-4662-A24E-93C350E88485}" type="presOf" srcId="{C29149C4-9E7A-4864-8286-00B31D4CF5C2}" destId="{F08FBFC7-1A5D-4C3C-BB70-77128DECA828}" srcOrd="1" destOrd="0" presId="urn:microsoft.com/office/officeart/2005/8/layout/bProcess3"/>
    <dgm:cxn modelId="{360A15E1-6155-4067-81C2-B4192CFA8954}" type="presOf" srcId="{210ABDF3-6AF1-41CE-BAE8-00322A737687}" destId="{CF2E98E7-1C94-4D1F-8DB0-2E4C36B2C59C}" srcOrd="0" destOrd="0" presId="urn:microsoft.com/office/officeart/2005/8/layout/bProcess3"/>
    <dgm:cxn modelId="{A802AEE2-753B-4A4D-B821-074EB0E2DA34}" type="presOf" srcId="{6FC1385B-C8B2-4D5E-AB58-A345B4122AD8}" destId="{50543BF7-A60D-4D71-BE9C-55D0BD5265B5}" srcOrd="1" destOrd="0" presId="urn:microsoft.com/office/officeart/2005/8/layout/bProcess3"/>
    <dgm:cxn modelId="{4931AAF0-3239-4B58-9C2A-0395CF62943D}" srcId="{223168E2-F8B6-49DD-8E62-37A804403BCC}" destId="{D18CC4AC-AE4F-4B05-A7C5-44463FAE38A7}" srcOrd="4" destOrd="0" parTransId="{4BF488EC-6C84-46CB-997A-79703268C816}" sibTransId="{C29149C4-9E7A-4864-8286-00B31D4CF5C2}"/>
    <dgm:cxn modelId="{A94AD2F1-9AFA-448A-AEC1-2F6CBFF89C5A}" type="presOf" srcId="{4E65C72F-4118-422C-8DBD-778CF8ECEBA2}" destId="{9F396F48-B7CC-4589-9D52-C2BFBFD2BC40}" srcOrd="0" destOrd="0" presId="urn:microsoft.com/office/officeart/2005/8/layout/bProcess3"/>
    <dgm:cxn modelId="{06962EF5-F93A-4078-9D41-01F4C3FFBEA9}" type="presOf" srcId="{223168E2-F8B6-49DD-8E62-37A804403BCC}" destId="{409F9EB3-4D0A-4215-AA6C-4B5F5BF6FC4A}" srcOrd="0" destOrd="0" presId="urn:microsoft.com/office/officeart/2005/8/layout/bProcess3"/>
    <dgm:cxn modelId="{44E8C9CF-81E9-456B-AF6F-D948AE89ADDD}" type="presParOf" srcId="{409F9EB3-4D0A-4215-AA6C-4B5F5BF6FC4A}" destId="{32EF762A-792E-4EAD-9958-8DFA0D84F653}" srcOrd="0" destOrd="0" presId="urn:microsoft.com/office/officeart/2005/8/layout/bProcess3"/>
    <dgm:cxn modelId="{876F7B9C-6481-4A54-B0D5-7EDA6E440D3F}" type="presParOf" srcId="{409F9EB3-4D0A-4215-AA6C-4B5F5BF6FC4A}" destId="{53B9ACD7-21FD-4D5C-AE00-0E3084373CFF}" srcOrd="1" destOrd="0" presId="urn:microsoft.com/office/officeart/2005/8/layout/bProcess3"/>
    <dgm:cxn modelId="{B1EB4F1B-257C-49C9-85F6-8344459FF31D}" type="presParOf" srcId="{53B9ACD7-21FD-4D5C-AE00-0E3084373CFF}" destId="{50543BF7-A60D-4D71-BE9C-55D0BD5265B5}" srcOrd="0" destOrd="0" presId="urn:microsoft.com/office/officeart/2005/8/layout/bProcess3"/>
    <dgm:cxn modelId="{A7CB0AAC-0931-4CC8-BF02-54BF9E517B19}" type="presParOf" srcId="{409F9EB3-4D0A-4215-AA6C-4B5F5BF6FC4A}" destId="{CF2E98E7-1C94-4D1F-8DB0-2E4C36B2C59C}" srcOrd="2" destOrd="0" presId="urn:microsoft.com/office/officeart/2005/8/layout/bProcess3"/>
    <dgm:cxn modelId="{CF80D2D0-B25B-4ADC-80E7-AE55CE0B0889}" type="presParOf" srcId="{409F9EB3-4D0A-4215-AA6C-4B5F5BF6FC4A}" destId="{0369BC61-0A69-4E0B-92D7-F991368AD4C3}" srcOrd="3" destOrd="0" presId="urn:microsoft.com/office/officeart/2005/8/layout/bProcess3"/>
    <dgm:cxn modelId="{5EDFCB22-504F-4117-B640-1CB270914B57}" type="presParOf" srcId="{0369BC61-0A69-4E0B-92D7-F991368AD4C3}" destId="{B5E39EE3-DB75-47AC-A424-13F4DEFC883D}" srcOrd="0" destOrd="0" presId="urn:microsoft.com/office/officeart/2005/8/layout/bProcess3"/>
    <dgm:cxn modelId="{A7567B0C-9C34-4E2B-B45B-0D9223F3FC1A}" type="presParOf" srcId="{409F9EB3-4D0A-4215-AA6C-4B5F5BF6FC4A}" destId="{C25F0468-776A-4C4D-B7CA-9BF8A70B1B52}" srcOrd="4" destOrd="0" presId="urn:microsoft.com/office/officeart/2005/8/layout/bProcess3"/>
    <dgm:cxn modelId="{FB264EDE-9753-4469-B673-F3E9D4B3379D}" type="presParOf" srcId="{409F9EB3-4D0A-4215-AA6C-4B5F5BF6FC4A}" destId="{288144AF-EF22-4F55-8955-A4EB05BBF98E}" srcOrd="5" destOrd="0" presId="urn:microsoft.com/office/officeart/2005/8/layout/bProcess3"/>
    <dgm:cxn modelId="{FAA3393F-33DA-4CC0-8C43-C54B9572AC26}" type="presParOf" srcId="{288144AF-EF22-4F55-8955-A4EB05BBF98E}" destId="{B1F79F31-D09C-4743-A6A2-961F54E67FDC}" srcOrd="0" destOrd="0" presId="urn:microsoft.com/office/officeart/2005/8/layout/bProcess3"/>
    <dgm:cxn modelId="{6D974251-8C2F-4CC3-A9E5-EA762B50A9B1}" type="presParOf" srcId="{409F9EB3-4D0A-4215-AA6C-4B5F5BF6FC4A}" destId="{CA87B105-494A-4661-A7F5-B4CB9AD376D2}" srcOrd="6" destOrd="0" presId="urn:microsoft.com/office/officeart/2005/8/layout/bProcess3"/>
    <dgm:cxn modelId="{104252DA-C91D-4F2B-ADAB-4E156E5845DC}" type="presParOf" srcId="{409F9EB3-4D0A-4215-AA6C-4B5F5BF6FC4A}" destId="{9F396F48-B7CC-4589-9D52-C2BFBFD2BC40}" srcOrd="7" destOrd="0" presId="urn:microsoft.com/office/officeart/2005/8/layout/bProcess3"/>
    <dgm:cxn modelId="{CEECA8AD-E717-4E2E-B7DC-916B73E80795}" type="presParOf" srcId="{9F396F48-B7CC-4589-9D52-C2BFBFD2BC40}" destId="{B3BF56CB-9D50-452D-AAB9-48A9F204D9F1}" srcOrd="0" destOrd="0" presId="urn:microsoft.com/office/officeart/2005/8/layout/bProcess3"/>
    <dgm:cxn modelId="{3CBBD6D5-4F00-4DBA-A2FA-6EE54E4365AE}" type="presParOf" srcId="{409F9EB3-4D0A-4215-AA6C-4B5F5BF6FC4A}" destId="{8618AFAD-1B66-4FEE-A511-6582F9E240A2}" srcOrd="8" destOrd="0" presId="urn:microsoft.com/office/officeart/2005/8/layout/bProcess3"/>
    <dgm:cxn modelId="{33328F00-E354-4EAD-9944-9DD9C1A4CD4B}" type="presParOf" srcId="{409F9EB3-4D0A-4215-AA6C-4B5F5BF6FC4A}" destId="{C7DBA5C4-B810-4C53-A3B5-5DE2A1B6D4EF}" srcOrd="9" destOrd="0" presId="urn:microsoft.com/office/officeart/2005/8/layout/bProcess3"/>
    <dgm:cxn modelId="{B674EDB8-6829-48CD-BADA-895D966A67F5}" type="presParOf" srcId="{C7DBA5C4-B810-4C53-A3B5-5DE2A1B6D4EF}" destId="{F08FBFC7-1A5D-4C3C-BB70-77128DECA828}" srcOrd="0" destOrd="0" presId="urn:microsoft.com/office/officeart/2005/8/layout/bProcess3"/>
    <dgm:cxn modelId="{75592932-8FCF-4D56-B352-BEEE1E9C799C}" type="presParOf" srcId="{409F9EB3-4D0A-4215-AA6C-4B5F5BF6FC4A}" destId="{D10221EC-8763-4B5C-A010-50F0CF818EA9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3FC5A-F406-4A19-AC95-BC0EB23711E3}">
      <dsp:nvSpPr>
        <dsp:cNvPr id="0" name=""/>
        <dsp:cNvSpPr/>
      </dsp:nvSpPr>
      <dsp:spPr>
        <a:xfrm>
          <a:off x="3647" y="558135"/>
          <a:ext cx="3556594" cy="1422637"/>
        </a:xfrm>
        <a:prstGeom prst="rect">
          <a:avLst/>
        </a:prstGeom>
        <a:solidFill>
          <a:srgbClr val="2683C6"/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Multiple parameter estimation options </a:t>
          </a:r>
        </a:p>
      </dsp:txBody>
      <dsp:txXfrm>
        <a:off x="3647" y="558135"/>
        <a:ext cx="3556594" cy="1422637"/>
      </dsp:txXfrm>
    </dsp:sp>
    <dsp:sp modelId="{743DA435-1B0C-4C8A-8BF3-0DDE92BA3A1A}">
      <dsp:nvSpPr>
        <dsp:cNvPr id="0" name=""/>
        <dsp:cNvSpPr/>
      </dsp:nvSpPr>
      <dsp:spPr>
        <a:xfrm>
          <a:off x="3647" y="1980773"/>
          <a:ext cx="3556594" cy="3638371"/>
        </a:xfrm>
        <a:prstGeom prst="rect">
          <a:avLst/>
        </a:prstGeom>
        <a:solidFill>
          <a:schemeClr val="bg1">
            <a:alpha val="90000"/>
          </a:schemeClr>
        </a:solidFill>
        <a:ln w="15875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Estimation: NLSQ &amp; MLE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Error distributions: Normal, Poisson, and four variations of negative binomial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Bootstrapping and number of initial guesses</a:t>
          </a:r>
        </a:p>
      </dsp:txBody>
      <dsp:txXfrm>
        <a:off x="3647" y="1980773"/>
        <a:ext cx="3556594" cy="3638371"/>
      </dsp:txXfrm>
    </dsp:sp>
    <dsp:sp modelId="{F2746683-6D41-4CE6-BCF5-3B3890F97BC7}">
      <dsp:nvSpPr>
        <dsp:cNvPr id="0" name=""/>
        <dsp:cNvSpPr/>
      </dsp:nvSpPr>
      <dsp:spPr>
        <a:xfrm>
          <a:off x="4058165" y="558135"/>
          <a:ext cx="3556594" cy="1422637"/>
        </a:xfrm>
        <a:prstGeom prst="rect">
          <a:avLst/>
        </a:prstGeom>
        <a:solidFill>
          <a:srgbClr val="2683C6"/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Flexible model specifications</a:t>
          </a:r>
        </a:p>
      </dsp:txBody>
      <dsp:txXfrm>
        <a:off x="4058165" y="558135"/>
        <a:ext cx="3556594" cy="1422637"/>
      </dsp:txXfrm>
    </dsp:sp>
    <dsp:sp modelId="{D22665B2-34AE-4273-A04C-FAD222486EC7}">
      <dsp:nvSpPr>
        <dsp:cNvPr id="0" name=""/>
        <dsp:cNvSpPr/>
      </dsp:nvSpPr>
      <dsp:spPr>
        <a:xfrm>
          <a:off x="4058165" y="1980773"/>
          <a:ext cx="3556594" cy="3638371"/>
        </a:xfrm>
        <a:prstGeom prst="rect">
          <a:avLst/>
        </a:prstGeom>
        <a:solidFill>
          <a:schemeClr val="bg1">
            <a:alpha val="90000"/>
          </a:schemeClr>
        </a:solidFill>
        <a:ln w="15875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User specified system of ODEs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Initial parameter and state variable conditions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Estimation of composite function(s) from the specified model parameters</a:t>
          </a:r>
        </a:p>
      </dsp:txBody>
      <dsp:txXfrm>
        <a:off x="4058165" y="1980773"/>
        <a:ext cx="3556594" cy="3638371"/>
      </dsp:txXfrm>
    </dsp:sp>
    <dsp:sp modelId="{0BFC1538-1BAC-4649-ABC9-6B98ED9C9DC4}">
      <dsp:nvSpPr>
        <dsp:cNvPr id="0" name=""/>
        <dsp:cNvSpPr/>
      </dsp:nvSpPr>
      <dsp:spPr>
        <a:xfrm>
          <a:off x="8112682" y="558135"/>
          <a:ext cx="3556594" cy="1422637"/>
        </a:xfrm>
        <a:prstGeom prst="rect">
          <a:avLst/>
        </a:prstGeom>
        <a:solidFill>
          <a:srgbClr val="2683C6"/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Evaluation of bootstrapping error, model fit and forecasting performance </a:t>
          </a:r>
        </a:p>
      </dsp:txBody>
      <dsp:txXfrm>
        <a:off x="8112682" y="558135"/>
        <a:ext cx="3556594" cy="1422637"/>
      </dsp:txXfrm>
    </dsp:sp>
    <dsp:sp modelId="{E157AC05-6B2C-41C7-9980-00A14DB718B9}">
      <dsp:nvSpPr>
        <dsp:cNvPr id="0" name=""/>
        <dsp:cNvSpPr/>
      </dsp:nvSpPr>
      <dsp:spPr>
        <a:xfrm>
          <a:off x="8112682" y="1980773"/>
          <a:ext cx="3556594" cy="3638371"/>
        </a:xfrm>
        <a:prstGeom prst="rect">
          <a:avLst/>
        </a:prstGeom>
        <a:solidFill>
          <a:schemeClr val="bg1">
            <a:alpha val="90000"/>
          </a:schemeClr>
        </a:solidFill>
        <a:ln w="15875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Mean Squared Error (MSE)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Mean Absolute Error (MAE)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Weighted Interval Scores (WIS)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95% PI Coverage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Monte Carlo Squared Error (MCSE)</a:t>
          </a:r>
        </a:p>
      </dsp:txBody>
      <dsp:txXfrm>
        <a:off x="8112682" y="1980773"/>
        <a:ext cx="3556594" cy="3638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9ACD7-21FD-4D5C-AE00-0E3084373CFF}">
      <dsp:nvSpPr>
        <dsp:cNvPr id="0" name=""/>
        <dsp:cNvSpPr/>
      </dsp:nvSpPr>
      <dsp:spPr>
        <a:xfrm>
          <a:off x="2875379" y="1092839"/>
          <a:ext cx="628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8284" y="45720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3049" y="1135262"/>
        <a:ext cx="32944" cy="6595"/>
      </dsp:txXfrm>
    </dsp:sp>
    <dsp:sp modelId="{32EF762A-792E-4EAD-9958-8DFA0D84F653}">
      <dsp:nvSpPr>
        <dsp:cNvPr id="0" name=""/>
        <dsp:cNvSpPr/>
      </dsp:nvSpPr>
      <dsp:spPr>
        <a:xfrm>
          <a:off x="12462" y="279144"/>
          <a:ext cx="2864717" cy="1718830"/>
        </a:xfrm>
        <a:prstGeom prst="rect">
          <a:avLst/>
        </a:prstGeom>
        <a:solidFill>
          <a:schemeClr val="bg2"/>
        </a:solidFill>
        <a:ln w="15875" cap="flat" cmpd="sng" algn="ctr">
          <a:solidFill>
            <a:schemeClr val="tx1"/>
          </a:solidFill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(1) Specifying the ODE Model and Preparing the Data</a:t>
          </a:r>
        </a:p>
      </dsp:txBody>
      <dsp:txXfrm>
        <a:off x="12462" y="279144"/>
        <a:ext cx="2864717" cy="1718830"/>
      </dsp:txXfrm>
    </dsp:sp>
    <dsp:sp modelId="{0369BC61-0A69-4E0B-92D7-F991368AD4C3}">
      <dsp:nvSpPr>
        <dsp:cNvPr id="0" name=""/>
        <dsp:cNvSpPr/>
      </dsp:nvSpPr>
      <dsp:spPr>
        <a:xfrm>
          <a:off x="6398981" y="1092839"/>
          <a:ext cx="628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8284" y="45720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96651" y="1135262"/>
        <a:ext cx="32944" cy="6595"/>
      </dsp:txXfrm>
    </dsp:sp>
    <dsp:sp modelId="{CF2E98E7-1C94-4D1F-8DB0-2E4C36B2C59C}">
      <dsp:nvSpPr>
        <dsp:cNvPr id="0" name=""/>
        <dsp:cNvSpPr/>
      </dsp:nvSpPr>
      <dsp:spPr>
        <a:xfrm>
          <a:off x="3536064" y="279144"/>
          <a:ext cx="2864717" cy="1718830"/>
        </a:xfrm>
        <a:prstGeom prst="rect">
          <a:avLst/>
        </a:prstGeom>
        <a:solidFill>
          <a:schemeClr val="bg2"/>
        </a:solidFill>
        <a:ln w="15875" cap="flat" cmpd="sng" algn="ctr">
          <a:solidFill>
            <a:schemeClr val="tx1"/>
          </a:solidFill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(2) Model Code and Testing</a:t>
          </a:r>
        </a:p>
      </dsp:txBody>
      <dsp:txXfrm>
        <a:off x="3536064" y="279144"/>
        <a:ext cx="2864717" cy="1718830"/>
      </dsp:txXfrm>
    </dsp:sp>
    <dsp:sp modelId="{288144AF-EF22-4F55-8955-A4EB05BBF98E}">
      <dsp:nvSpPr>
        <dsp:cNvPr id="0" name=""/>
        <dsp:cNvSpPr/>
      </dsp:nvSpPr>
      <dsp:spPr>
        <a:xfrm>
          <a:off x="1444820" y="1996175"/>
          <a:ext cx="7047204" cy="628284"/>
        </a:xfrm>
        <a:custGeom>
          <a:avLst/>
          <a:gdLst/>
          <a:ahLst/>
          <a:cxnLst/>
          <a:rect l="0" t="0" r="0" b="0"/>
          <a:pathLst>
            <a:path>
              <a:moveTo>
                <a:pt x="7047204" y="0"/>
              </a:moveTo>
              <a:lnTo>
                <a:pt x="7047204" y="331242"/>
              </a:lnTo>
              <a:lnTo>
                <a:pt x="0" y="331242"/>
              </a:lnTo>
              <a:lnTo>
                <a:pt x="0" y="628284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91474" y="2307019"/>
        <a:ext cx="353896" cy="6595"/>
      </dsp:txXfrm>
    </dsp:sp>
    <dsp:sp modelId="{C25F0468-776A-4C4D-B7CA-9BF8A70B1B52}">
      <dsp:nvSpPr>
        <dsp:cNvPr id="0" name=""/>
        <dsp:cNvSpPr/>
      </dsp:nvSpPr>
      <dsp:spPr>
        <a:xfrm>
          <a:off x="7059666" y="279144"/>
          <a:ext cx="2864717" cy="1718830"/>
        </a:xfrm>
        <a:prstGeom prst="rect">
          <a:avLst/>
        </a:prstGeom>
        <a:solidFill>
          <a:schemeClr val="bg2"/>
        </a:solidFill>
        <a:ln w="15875" cap="flat" cmpd="sng" algn="ctr">
          <a:solidFill>
            <a:schemeClr val="tx1"/>
          </a:solidFill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(3) Fitting the model to data with quantified uncertainty</a:t>
          </a:r>
        </a:p>
      </dsp:txBody>
      <dsp:txXfrm>
        <a:off x="7059666" y="279144"/>
        <a:ext cx="2864717" cy="1718830"/>
      </dsp:txXfrm>
    </dsp:sp>
    <dsp:sp modelId="{9F396F48-B7CC-4589-9D52-C2BFBFD2BC40}">
      <dsp:nvSpPr>
        <dsp:cNvPr id="0" name=""/>
        <dsp:cNvSpPr/>
      </dsp:nvSpPr>
      <dsp:spPr>
        <a:xfrm>
          <a:off x="2875379" y="3470555"/>
          <a:ext cx="628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8284" y="45720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3049" y="3512977"/>
        <a:ext cx="32944" cy="6595"/>
      </dsp:txXfrm>
    </dsp:sp>
    <dsp:sp modelId="{CA87B105-494A-4661-A7F5-B4CB9AD376D2}">
      <dsp:nvSpPr>
        <dsp:cNvPr id="0" name=""/>
        <dsp:cNvSpPr/>
      </dsp:nvSpPr>
      <dsp:spPr>
        <a:xfrm>
          <a:off x="12462" y="2656859"/>
          <a:ext cx="2864717" cy="1718830"/>
        </a:xfrm>
        <a:prstGeom prst="rect">
          <a:avLst/>
        </a:prstGeom>
        <a:solidFill>
          <a:schemeClr val="bg2"/>
        </a:solidFill>
        <a:ln w="15875" cap="flat" cmpd="sng" algn="ctr">
          <a:solidFill>
            <a:schemeClr val="tx1"/>
          </a:solidFill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(4) Plot the mean model fits and compute calibration period performance metrics </a:t>
          </a:r>
        </a:p>
      </dsp:txBody>
      <dsp:txXfrm>
        <a:off x="12462" y="2656859"/>
        <a:ext cx="2864717" cy="1718830"/>
      </dsp:txXfrm>
    </dsp:sp>
    <dsp:sp modelId="{C7DBA5C4-B810-4C53-A3B5-5DE2A1B6D4EF}">
      <dsp:nvSpPr>
        <dsp:cNvPr id="0" name=""/>
        <dsp:cNvSpPr/>
      </dsp:nvSpPr>
      <dsp:spPr>
        <a:xfrm>
          <a:off x="6398981" y="3470555"/>
          <a:ext cx="6282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8284" y="45720"/>
              </a:lnTo>
            </a:path>
          </a:pathLst>
        </a:custGeom>
        <a:noFill/>
        <a:ln w="38100" cap="flat" cmpd="sng" algn="ctr">
          <a:solidFill>
            <a:schemeClr val="tx1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96651" y="3512977"/>
        <a:ext cx="32944" cy="6595"/>
      </dsp:txXfrm>
    </dsp:sp>
    <dsp:sp modelId="{8618AFAD-1B66-4FEE-A511-6582F9E240A2}">
      <dsp:nvSpPr>
        <dsp:cNvPr id="0" name=""/>
        <dsp:cNvSpPr/>
      </dsp:nvSpPr>
      <dsp:spPr>
        <a:xfrm>
          <a:off x="3536064" y="2656859"/>
          <a:ext cx="2864717" cy="1718830"/>
        </a:xfrm>
        <a:prstGeom prst="rect">
          <a:avLst/>
        </a:prstGeom>
        <a:solidFill>
          <a:schemeClr val="bg2"/>
        </a:solidFill>
        <a:ln w="15875" cap="flat" cmpd="sng" algn="ctr">
          <a:solidFill>
            <a:schemeClr val="tx1"/>
          </a:solidFill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(5) Generating and evaluating model-based forecasts </a:t>
          </a:r>
        </a:p>
      </dsp:txBody>
      <dsp:txXfrm>
        <a:off x="3536064" y="2656859"/>
        <a:ext cx="2864717" cy="1718830"/>
      </dsp:txXfrm>
    </dsp:sp>
    <dsp:sp modelId="{D10221EC-8763-4B5C-A010-50F0CF818EA9}">
      <dsp:nvSpPr>
        <dsp:cNvPr id="0" name=""/>
        <dsp:cNvSpPr/>
      </dsp:nvSpPr>
      <dsp:spPr>
        <a:xfrm>
          <a:off x="7059666" y="2656859"/>
          <a:ext cx="2864717" cy="1718830"/>
        </a:xfrm>
        <a:prstGeom prst="rect">
          <a:avLst/>
        </a:prstGeom>
        <a:solidFill>
          <a:schemeClr val="bg2"/>
        </a:solidFill>
        <a:ln w="15875" cap="flat" cmpd="sng" algn="ctr">
          <a:solidFill>
            <a:schemeClr val="tx1"/>
          </a:solidFill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(6) Plotting the model-based forecasts and performance metrics </a:t>
          </a:r>
        </a:p>
      </dsp:txBody>
      <dsp:txXfrm>
        <a:off x="7059666" y="2656859"/>
        <a:ext cx="2864717" cy="1718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AE56E-226E-403D-AFA5-98B51DF1ED6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D8146-119D-40C4-BBDB-9EAEE8AB5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6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5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07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67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09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Given tstart1 = 3, tend1 = 3, and windowsize1 = 5, what is the start and end time index of the rolling window analysis?
https://www.polleverywhere.com/multiple_choice_polls/N6Q5h8pwyvlf9TOp5ZE76?state=opened&amp;flow=Default&amp;onscreen=persist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FE05F-1616-8F0A-C084-71A654C73AA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20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91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28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01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25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06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62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58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83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41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2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4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96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61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20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75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9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19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28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38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06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67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532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 Title: Do not modify the notes in this section to avoid tampering with the Poll Everywhere activity.
More info at polleverywhere.com/support
Please Indicate if you have downloaded MATLAB and all necessary settings are selected/downloaded.
https://www.polleverywhere.com/multiple_choice_polls/rfjjL9JIE8wYGwj4mF9dY?state=opened&amp;flow=Default&amp;onscreen=persist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E30961-29AD-5BF0-B20E-B230655B2B0A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48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49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5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56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Do not modify the notes in this section to avoid tampering with the Poll Everywhere activity.
More info at polleverywhere.com/support
Please indicate if you have downloaded the toolbox, and have set-up your working directory.
https://www.polleverywhere.com/multiple_choice_polls/lxEoKFIxx9mxAcK9ZM8Pa?state=opened&amp;flow=Default&amp;onscreen=persist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146-119D-40C4-BBDB-9EAEE8AB5548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83B32-B63F-F6D7-6FC0-8B2915EF0F85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618B-8E0C-AD26-C1B5-A4447036C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CE77B-61D8-84A4-A673-B8727A6D8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383E3-570B-AF97-D5CB-98C6F8E4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61F2B-59E8-B805-292E-AD8D68A8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DD764-577B-787E-8C71-7FFA62CC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0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4BCD-C7B7-9423-4B88-AB84F58D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15CB5-CA79-F008-4BD5-43A03C5C2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950C2-46FA-9DFC-28BE-37348151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EF685-4358-CD74-4FF3-218225CA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EC205-2916-546A-682B-3D72B11C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3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1018B2-6100-BD89-AA2A-5F932B589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86A3F-C5FC-EDC9-5EA7-E1BCD3742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8A5A9-58A3-13BB-FA7E-275A5730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B6068-1EBE-3C30-F17F-4113A96C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2E202-C1A3-2E9B-5F80-349ED766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1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726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54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620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13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74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43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25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00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9F15-A630-6957-54F7-2678C894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0AED-FBDF-8C14-4BEF-BD75938C1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22F3F-2D68-268F-1F6F-30225595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B71F9-E1AB-BE59-EA88-5CDBC4D5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62230-8362-80E3-67C6-A9BBA77B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94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40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04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3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94F0-B37F-6B17-BE16-489CFCD35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610C8-DAD5-8F45-627E-261D828E3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60827-24B1-B15B-B07A-9AB5585A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2FCE3-D574-988B-AE36-43504ED5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A9904-FBAF-AD3C-3361-DBD2FAED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0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B038-A37E-5271-F91F-5207818F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00B96-17FE-EB47-8CB9-FDC43E0DA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0F353-0B02-60D6-6466-885F87788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9C476-28F4-5E75-BBAC-48F1137B8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D5CB0-A7B6-BB51-4B65-D4E78B21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57E34-3093-9BB7-9E30-93241DD3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3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856D-2562-51D6-ECE2-B40ABE5B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65B72-CA2C-0A84-B833-C6F8147A4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20E40-2ED2-2343-F687-300883232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45E64-5F86-6B79-3819-AFF1C291B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F06C6-E65F-01CD-2F59-90DCEBD19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421B2-169F-02F5-BE2F-94DEAB1B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3045B-437D-F8FA-E4B4-22B565AC3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7D9FA2-7E70-BAC5-EE52-30C37A4E0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9CEC-A728-CA24-6BDD-C4FE6F87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28B14-4337-9A1A-7315-727805F3A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02ABA8-D03A-1444-9682-4FB71D5F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3D0CC-15ED-6D9A-7FE0-1607ABD09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8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7649A5-3BDE-7E14-2C56-C5E1B509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990B6-3392-47C2-16FB-52C130530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D8503-1367-7CC8-A6B3-3848430E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8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8949-A8B4-A3C6-FD36-54B3E421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8DF03-A4AA-D9A4-EE6C-E5858652A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A960C-FAEA-6BA6-ADD5-2AF9B4D51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6A8F6-C20D-FBAC-3BF2-01C16C15B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308E6-E5D5-F4C8-EE33-E4DA5306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8BC45-E696-848A-96B0-4A9DEF50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5E16-3FB8-A60C-3F06-FB7B715D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262B18-FE24-E56A-A9F3-DAE706B58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CA253-9230-5AFD-DD87-0BB8191FF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FB494-BC1A-EB62-C668-DB94AA7A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BE68F-EF2A-CB70-DF05-555747CED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16725-3B04-5687-6C7E-84EEC10B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9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0C242-E0CB-CC59-D83E-F946D5B0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56593-BC11-1DA1-A60B-1DB158DA5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904E2-8D62-F913-68A3-E59DCC73C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3BCA-B378-56A0-AEDE-7EA349359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E71CF-31C2-BF0B-1DD0-BB12C7FD8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43C0F59-C7DB-4FBF-B103-C640FF5B212A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DBDA22-949C-4602-9BEB-8B1F639D67F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0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tif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tif"/><Relationship Id="rId5" Type="http://schemas.openxmlformats.org/officeDocument/2006/relationships/image" Target="../media/image68.tif"/><Relationship Id="rId4" Type="http://schemas.openxmlformats.org/officeDocument/2006/relationships/image" Target="../media/image7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ti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tif"/><Relationship Id="rId4" Type="http://schemas.openxmlformats.org/officeDocument/2006/relationships/image" Target="../media/image73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ti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tif"/><Relationship Id="rId4" Type="http://schemas.openxmlformats.org/officeDocument/2006/relationships/image" Target="../media/image73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8.t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tif"/><Relationship Id="rId4" Type="http://schemas.openxmlformats.org/officeDocument/2006/relationships/image" Target="../media/image9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tif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ti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ubmed.ncbi.nlm.nih.gov/38378161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gchowell/paramEstimation_forecasting_ODEmodels" TargetMode="External"/><Relationship Id="rId5" Type="http://schemas.openxmlformats.org/officeDocument/2006/relationships/hyperlink" Target="https://pollev.com/amandableichrodt759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410614" cy="3566160"/>
          </a:xfrm>
        </p:spPr>
        <p:txBody>
          <a:bodyPr>
            <a:normAutofit/>
          </a:bodyPr>
          <a:lstStyle/>
          <a:p>
            <a:r>
              <a:rPr lang="en-US" sz="5500" dirty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MCMC I for Infectious Diseases</a:t>
            </a:r>
            <a:endParaRPr lang="en-US" sz="5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 descr="-">
            <a:extLst>
              <a:ext uri="{FF2B5EF4-FFF2-40B4-BE49-F238E27FC236}">
                <a16:creationId xmlns:a16="http://schemas.microsoft.com/office/drawing/2014/main" id="{1978C659-E093-9319-0DDC-71C1EB27DE4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 descr="-">
            <a:extLst>
              <a:ext uri="{FF2B5EF4-FFF2-40B4-BE49-F238E27FC236}">
                <a16:creationId xmlns:a16="http://schemas.microsoft.com/office/drawing/2014/main" id="{5BEA79B1-432E-FF38-C046-EADC326EFAA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 descr="-">
            <a:extLst>
              <a:ext uri="{FF2B5EF4-FFF2-40B4-BE49-F238E27FC236}">
                <a16:creationId xmlns:a16="http://schemas.microsoft.com/office/drawing/2014/main" id="{6206F8C2-408E-F62D-3882-3D34F7A54B9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 descr="-">
            <a:extLst>
              <a:ext uri="{FF2B5EF4-FFF2-40B4-BE49-F238E27FC236}">
                <a16:creationId xmlns:a16="http://schemas.microsoft.com/office/drawing/2014/main" id="{BBF80992-D96B-D870-08E7-D7981CB3570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214A6-9319-2164-D894-42A6BD759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92" y="144628"/>
            <a:ext cx="4467639" cy="146164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0E5653-0299-5B09-918E-02AD0CF8C512}"/>
              </a:ext>
            </a:extLst>
          </p:cNvPr>
          <p:cNvSpPr txBox="1">
            <a:spLocks/>
          </p:cNvSpPr>
          <p:nvPr/>
        </p:nvSpPr>
        <p:spPr>
          <a:xfrm>
            <a:off x="1097279" y="3999991"/>
            <a:ext cx="3190241" cy="1034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&amp; Activity </a:t>
            </a:r>
          </a:p>
        </p:txBody>
      </p:sp>
    </p:spTree>
    <p:extLst>
      <p:ext uri="{BB962C8B-B14F-4D97-AF65-F5344CB8AC3E}">
        <p14:creationId xmlns:p14="http://schemas.microsoft.com/office/powerpoint/2010/main" val="3808540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417388" cy="3566160"/>
          </a:xfrm>
        </p:spPr>
        <p:txBody>
          <a:bodyPr>
            <a:normAutofit/>
          </a:bodyPr>
          <a:lstStyle/>
          <a:p>
            <a:r>
              <a:rPr lang="en-US" sz="5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Downloading Data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3755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ghtning Bolt 11" descr="-">
            <a:extLst>
              <a:ext uri="{FF2B5EF4-FFF2-40B4-BE49-F238E27FC236}">
                <a16:creationId xmlns:a16="http://schemas.microsoft.com/office/drawing/2014/main" id="{A0938BE3-46E3-A1DA-9A7A-DB55C4D3A5D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ghtning Bolt 12" descr="-">
            <a:extLst>
              <a:ext uri="{FF2B5EF4-FFF2-40B4-BE49-F238E27FC236}">
                <a16:creationId xmlns:a16="http://schemas.microsoft.com/office/drawing/2014/main" id="{0577E04B-6F24-AF66-DF56-F96A9F627F5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 descr="-">
            <a:extLst>
              <a:ext uri="{FF2B5EF4-FFF2-40B4-BE49-F238E27FC236}">
                <a16:creationId xmlns:a16="http://schemas.microsoft.com/office/drawing/2014/main" id="{DACDE56F-D064-8AE3-C217-CA9F6A256A6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 descr="-">
            <a:extLst>
              <a:ext uri="{FF2B5EF4-FFF2-40B4-BE49-F238E27FC236}">
                <a16:creationId xmlns:a16="http://schemas.microsoft.com/office/drawing/2014/main" id="{8EFE264E-CAC2-E867-15D0-DD78890699F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0EB4C-E773-F383-9A3C-3B27172C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98" y="638261"/>
            <a:ext cx="10861404" cy="50333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74E102-7770-B7EC-C8B5-13DEB1A925CC}"/>
              </a:ext>
            </a:extLst>
          </p:cNvPr>
          <p:cNvCxnSpPr>
            <a:cxnSpLocks/>
          </p:cNvCxnSpPr>
          <p:nvPr/>
        </p:nvCxnSpPr>
        <p:spPr>
          <a:xfrm>
            <a:off x="2372424" y="4547479"/>
            <a:ext cx="40804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E5ECD-E3A0-27CD-7376-A0350AF23762}"/>
              </a:ext>
            </a:extLst>
          </p:cNvPr>
          <p:cNvCxnSpPr/>
          <p:nvPr/>
        </p:nvCxnSpPr>
        <p:spPr>
          <a:xfrm>
            <a:off x="2174232" y="5021055"/>
            <a:ext cx="8229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AA6D62-0C8D-7982-7D79-9C564558C4D9}"/>
              </a:ext>
            </a:extLst>
          </p:cNvPr>
          <p:cNvCxnSpPr/>
          <p:nvPr/>
        </p:nvCxnSpPr>
        <p:spPr>
          <a:xfrm>
            <a:off x="1896440" y="5516796"/>
            <a:ext cx="640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9015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2C7D75-56AE-43BC-C607-290ECB00C59A}"/>
              </a:ext>
            </a:extLst>
          </p:cNvPr>
          <p:cNvSpPr/>
          <p:nvPr/>
        </p:nvSpPr>
        <p:spPr>
          <a:xfrm>
            <a:off x="223520" y="1104053"/>
            <a:ext cx="11541760" cy="11243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F9ABD4-F4F7-79E7-4C82-BDF3BA00C8D9}"/>
              </a:ext>
            </a:extLst>
          </p:cNvPr>
          <p:cNvCxnSpPr/>
          <p:nvPr/>
        </p:nvCxnSpPr>
        <p:spPr>
          <a:xfrm>
            <a:off x="609600" y="1314027"/>
            <a:ext cx="209973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C9260E-3CA3-845C-D0BF-8916C6876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300597"/>
            <a:ext cx="6004277" cy="57766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F0FA21-44D1-3586-2950-40D223AF36B9}"/>
              </a:ext>
            </a:extLst>
          </p:cNvPr>
          <p:cNvCxnSpPr/>
          <p:nvPr/>
        </p:nvCxnSpPr>
        <p:spPr>
          <a:xfrm>
            <a:off x="497674" y="2523923"/>
            <a:ext cx="429768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0C6424-41E5-ECFB-D242-172C27E61A93}"/>
              </a:ext>
            </a:extLst>
          </p:cNvPr>
          <p:cNvSpPr txBox="1"/>
          <p:nvPr/>
        </p:nvSpPr>
        <p:spPr>
          <a:xfrm>
            <a:off x="6807251" y="300252"/>
            <a:ext cx="508344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Tutorial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the case counts are much higher compared to Tutorial #1, we will be using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nonlinear least squares (NLSQ)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assuming a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normal error distribution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32 start points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numstartpoints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 = 32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300 bootstrap realizations to characterize parameter uncertainty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&lt;B&gt; = 300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DB1104-D682-49A2-B732-C1A7B716147C}"/>
              </a:ext>
            </a:extLst>
          </p:cNvPr>
          <p:cNvCxnSpPr/>
          <p:nvPr/>
        </p:nvCxnSpPr>
        <p:spPr>
          <a:xfrm>
            <a:off x="510667" y="5738991"/>
            <a:ext cx="128016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081D31-0EC1-0272-F0BD-1DFEEB1E9933}"/>
              </a:ext>
            </a:extLst>
          </p:cNvPr>
          <p:cNvCxnSpPr/>
          <p:nvPr/>
        </p:nvCxnSpPr>
        <p:spPr>
          <a:xfrm>
            <a:off x="504880" y="6030667"/>
            <a:ext cx="36576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3095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ghtning Bolt 11" descr="-">
            <a:extLst>
              <a:ext uri="{FF2B5EF4-FFF2-40B4-BE49-F238E27FC236}">
                <a16:creationId xmlns:a16="http://schemas.microsoft.com/office/drawing/2014/main" id="{A0938BE3-46E3-A1DA-9A7A-DB55C4D3A5D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ghtning Bolt 12" descr="-">
            <a:extLst>
              <a:ext uri="{FF2B5EF4-FFF2-40B4-BE49-F238E27FC236}">
                <a16:creationId xmlns:a16="http://schemas.microsoft.com/office/drawing/2014/main" id="{0577E04B-6F24-AF66-DF56-F96A9F627F5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 descr="-">
            <a:extLst>
              <a:ext uri="{FF2B5EF4-FFF2-40B4-BE49-F238E27FC236}">
                <a16:creationId xmlns:a16="http://schemas.microsoft.com/office/drawing/2014/main" id="{DACDE56F-D064-8AE3-C217-CA9F6A256A6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 descr="-">
            <a:extLst>
              <a:ext uri="{FF2B5EF4-FFF2-40B4-BE49-F238E27FC236}">
                <a16:creationId xmlns:a16="http://schemas.microsoft.com/office/drawing/2014/main" id="{8EFE264E-CAC2-E867-15D0-DD78890699F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E8EA77-B785-C7FE-D5C3-DFA44BC7D333}"/>
              </a:ext>
            </a:extLst>
          </p:cNvPr>
          <p:cNvSpPr/>
          <p:nvPr/>
        </p:nvSpPr>
        <p:spPr>
          <a:xfrm>
            <a:off x="833120" y="1320800"/>
            <a:ext cx="10728960" cy="130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9B5B270-F4FD-9D73-7771-065774EE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4" y="1569442"/>
            <a:ext cx="10227733" cy="4439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470CB4A-0430-7937-C151-64DBC3E39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33" y="270934"/>
            <a:ext cx="10058400" cy="1195493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Fitting to the first 20 days</a:t>
            </a:r>
          </a:p>
        </p:txBody>
      </p:sp>
    </p:spTree>
    <p:extLst>
      <p:ext uri="{BB962C8B-B14F-4D97-AF65-F5344CB8AC3E}">
        <p14:creationId xmlns:p14="http://schemas.microsoft.com/office/powerpoint/2010/main" val="14350273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Generating preliminary model solutions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E3955-285B-DAF8-DB96-6624757A102C}"/>
              </a:ext>
            </a:extLst>
          </p:cNvPr>
          <p:cNvSpPr txBox="1"/>
          <p:nvPr/>
        </p:nvSpPr>
        <p:spPr>
          <a:xfrm>
            <a:off x="1150317" y="4402795"/>
            <a:ext cx="100968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plotODEModel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25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options_fit_SEIR_unreportedNIn_covid_swiss_dist1_0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1630722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time and time&#10;&#10;Description automatically generated with medium confidence">
            <a:extLst>
              <a:ext uri="{FF2B5EF4-FFF2-40B4-BE49-F238E27FC236}">
                <a16:creationId xmlns:a16="http://schemas.microsoft.com/office/drawing/2014/main" id="{23C2BB5F-AF61-B1A6-C8DD-0218BBD97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0" y="67633"/>
            <a:ext cx="11210081" cy="621371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F82ECA-C7E2-A70B-8B88-AE78E14C0134}"/>
                  </a:ext>
                </a:extLst>
              </p:cNvPr>
              <p:cNvSpPr txBox="1"/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F82ECA-C7E2-A70B-8B88-AE78E14C0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blipFill>
                <a:blip r:embed="rId3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4832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graphs showing the sam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2ABA08EB-6420-E0DB-9247-D47AF9484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6" y="81023"/>
            <a:ext cx="11161289" cy="618666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3F5882-98D8-0E71-FB33-FD6BC2C39CD3}"/>
                  </a:ext>
                </a:extLst>
              </p:cNvPr>
              <p:cNvSpPr txBox="1"/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3F5882-98D8-0E71-FB33-FD6BC2C39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blipFill>
                <a:blip r:embed="rId3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3521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Fitting, plotting, and evaluating the model with quantified uncertainty</a:t>
            </a:r>
            <a:endParaRPr lang="en-US" sz="4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F84FE-8806-18AE-A689-EA1D7B2EE747}"/>
              </a:ext>
            </a:extLst>
          </p:cNvPr>
          <p:cNvSpPr txBox="1"/>
          <p:nvPr/>
        </p:nvSpPr>
        <p:spPr>
          <a:xfrm>
            <a:off x="1097279" y="4461840"/>
            <a:ext cx="1006517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Both"/>
            </a:pP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Run_Fit_ODEModel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(@options_fit_SEIR_unreportedNIn_covid_swiss_dist1_0, 1, 1, 20)</a:t>
            </a:r>
          </a:p>
          <a:p>
            <a:pPr marL="457200" indent="-457200" algn="ctr">
              <a:buFontTx/>
              <a:buAutoNum type="arabicParenBoth"/>
            </a:pPr>
            <a:r>
              <a:rPr lang="en-US" sz="25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plotFit_ODEModel</a:t>
            </a:r>
            <a:r>
              <a:rPr lang="en-US" sz="25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(@options_fit_SEIR_unreportedNIn_covid_swiss_dist1_0, 1, 1, 20)</a:t>
            </a:r>
          </a:p>
          <a:p>
            <a:pPr marL="457200" indent="-457200" algn="ctr">
              <a:buAutoNum type="arabicParenBoth"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319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94C29C-89DA-A2F9-D71F-3F51DE121778}"/>
              </a:ext>
            </a:extLst>
          </p:cNvPr>
          <p:cNvSpPr/>
          <p:nvPr/>
        </p:nvSpPr>
        <p:spPr>
          <a:xfrm>
            <a:off x="891252" y="880326"/>
            <a:ext cx="10967012" cy="954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B2268-87D1-F5E3-097A-303DF524A3B4}"/>
                  </a:ext>
                </a:extLst>
              </p:cNvPr>
              <p:cNvSpPr txBox="1"/>
              <p:nvPr/>
            </p:nvSpPr>
            <p:spPr>
              <a:xfrm>
                <a:off x="8116336" y="1133583"/>
                <a:ext cx="195892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B2268-87D1-F5E3-097A-303DF524A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336" y="1133583"/>
                <a:ext cx="1958928" cy="446276"/>
              </a:xfrm>
              <a:prstGeom prst="rect">
                <a:avLst/>
              </a:prstGeom>
              <a:blipFill>
                <a:blip r:embed="rId3"/>
                <a:stretch>
                  <a:fillRect l="-4348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B734C5-3BB6-6CE7-D7C3-3A3797102416}"/>
                  </a:ext>
                </a:extLst>
              </p:cNvPr>
              <p:cNvSpPr txBox="1"/>
              <p:nvPr/>
            </p:nvSpPr>
            <p:spPr>
              <a:xfrm>
                <a:off x="1972999" y="1133583"/>
                <a:ext cx="231594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B734C5-3BB6-6CE7-D7C3-3A3797102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999" y="1133583"/>
                <a:ext cx="2315940" cy="446276"/>
              </a:xfrm>
              <a:prstGeom prst="rect">
                <a:avLst/>
              </a:prstGeom>
              <a:blipFill>
                <a:blip r:embed="rId4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covid-19&#10;&#10;Description automatically generated">
            <a:extLst>
              <a:ext uri="{FF2B5EF4-FFF2-40B4-BE49-F238E27FC236}">
                <a16:creationId xmlns:a16="http://schemas.microsoft.com/office/drawing/2014/main" id="{49BCC212-DA3D-DA56-6F74-1F7722578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8" y="1631204"/>
            <a:ext cx="5930062" cy="36856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graph of a graph showing the covid underreporting&#10;&#10;Description automatically generated">
            <a:extLst>
              <a:ext uri="{FF2B5EF4-FFF2-40B4-BE49-F238E27FC236}">
                <a16:creationId xmlns:a16="http://schemas.microsoft.com/office/drawing/2014/main" id="{4CEEE46F-415C-EC80-0345-F2C27058F2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18" y="1631204"/>
            <a:ext cx="5771964" cy="36850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63927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04D1EC-2A87-E89B-DA25-CE8A59ECFF9D}"/>
                  </a:ext>
                </a:extLst>
              </p:cNvPr>
              <p:cNvSpPr txBox="1"/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04D1EC-2A87-E89B-DA25-CE8A59EC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blipFill>
                <a:blip r:embed="rId3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334BED6-3661-D86E-F075-FE6350D12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4" y="81253"/>
            <a:ext cx="11171313" cy="619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84322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2A19D8-8F9C-6385-19EC-573B84438D89}"/>
                  </a:ext>
                </a:extLst>
              </p:cNvPr>
              <p:cNvSpPr txBox="1"/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2A19D8-8F9C-6385-19EC-573B84438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blipFill>
                <a:blip r:embed="rId3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2A898DF7-6E93-C48F-FFDA-ECF2C3049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3" y="104619"/>
            <a:ext cx="11071074" cy="61366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181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C35A96-2355-FA9E-C5DD-76391DD37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0" y="74511"/>
            <a:ext cx="11526221" cy="617137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CE2BE2-6B9C-0992-8A5C-CA93031E5B43}"/>
              </a:ext>
            </a:extLst>
          </p:cNvPr>
          <p:cNvCxnSpPr>
            <a:cxnSpLocks/>
          </p:cNvCxnSpPr>
          <p:nvPr/>
        </p:nvCxnSpPr>
        <p:spPr>
          <a:xfrm flipH="1" flipV="1">
            <a:off x="1578187" y="365760"/>
            <a:ext cx="1198880" cy="208618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1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36690A-AD72-F534-09E2-20CC47143F31}"/>
                  </a:ext>
                </a:extLst>
              </p:cNvPr>
              <p:cNvSpPr txBox="1"/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36690A-AD72-F534-09E2-20CC47143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blipFill>
                <a:blip r:embed="rId4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100B7E63-D876-59C3-A415-EE85976C4D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3" y="80361"/>
            <a:ext cx="11157995" cy="6184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57573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Generating, plotting and assessing model-based forecasts</a:t>
            </a:r>
            <a:endParaRPr lang="en-US" sz="4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F84FE-8806-18AE-A689-EA1D7B2EE747}"/>
              </a:ext>
            </a:extLst>
          </p:cNvPr>
          <p:cNvSpPr txBox="1"/>
          <p:nvPr/>
        </p:nvSpPr>
        <p:spPr>
          <a:xfrm>
            <a:off x="1097279" y="4461840"/>
            <a:ext cx="99906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Run_Forecasting_ODEModel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(@options_forecast_SEIR_unreportedNIn_covid_swiss_dist1_0, 1, 1, 20,10)</a:t>
            </a:r>
          </a:p>
          <a:p>
            <a:pPr algn="ctr"/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plotForecast_ODEModel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(@options_forecast_SEIR_unreportedNIn_covid_swiss_dist1_0, 1, 1, 20,10)</a:t>
            </a:r>
          </a:p>
        </p:txBody>
      </p:sp>
    </p:spTree>
    <p:extLst>
      <p:ext uri="{BB962C8B-B14F-4D97-AF65-F5344CB8AC3E}">
        <p14:creationId xmlns:p14="http://schemas.microsoft.com/office/powerpoint/2010/main" val="31184719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BD8523-0065-40C8-455C-99D135F2066A}"/>
                  </a:ext>
                </a:extLst>
              </p:cNvPr>
              <p:cNvSpPr txBox="1"/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5BD8523-0065-40C8-455C-99D135F20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blipFill>
                <a:blip r:embed="rId3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number of covid-19&#10;&#10;Description automatically generated">
            <a:extLst>
              <a:ext uri="{FF2B5EF4-FFF2-40B4-BE49-F238E27FC236}">
                <a16:creationId xmlns:a16="http://schemas.microsoft.com/office/drawing/2014/main" id="{99951186-0718-10F1-2177-9869F77F0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7" y="55426"/>
            <a:ext cx="11206806" cy="62118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32267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40926A-C724-BE00-B839-7DC193D30D07}"/>
                  </a:ext>
                </a:extLst>
              </p:cNvPr>
              <p:cNvSpPr txBox="1"/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40926A-C724-BE00-B839-7DC193D30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8128"/>
                <a:ext cx="1678595" cy="446276"/>
              </a:xfrm>
              <a:prstGeom prst="rect">
                <a:avLst/>
              </a:prstGeom>
              <a:blipFill>
                <a:blip r:embed="rId4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weather forecasting&#10;&#10;Description automatically generated">
            <a:extLst>
              <a:ext uri="{FF2B5EF4-FFF2-40B4-BE49-F238E27FC236}">
                <a16:creationId xmlns:a16="http://schemas.microsoft.com/office/drawing/2014/main" id="{85755653-235B-9C08-155B-FC3DCF66F7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4" y="88764"/>
            <a:ext cx="11140633" cy="61752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29360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508" y="758952"/>
            <a:ext cx="9950026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Comparison (Early Phase) </a:t>
            </a:r>
            <a:endParaRPr lang="en-US" sz="45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0DB2B-31DD-4905-0A29-A9AD7ABCB58A}"/>
              </a:ext>
            </a:extLst>
          </p:cNvPr>
          <p:cNvSpPr txBox="1"/>
          <p:nvPr/>
        </p:nvSpPr>
        <p:spPr>
          <a:xfrm>
            <a:off x="1090508" y="4441520"/>
            <a:ext cx="92320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SEIUR Normal, GGM Normal &amp; RICH Normal</a:t>
            </a:r>
          </a:p>
        </p:txBody>
      </p:sp>
    </p:spTree>
    <p:extLst>
      <p:ext uri="{BB962C8B-B14F-4D97-AF65-F5344CB8AC3E}">
        <p14:creationId xmlns:p14="http://schemas.microsoft.com/office/powerpoint/2010/main" val="34553259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5FD8-48B9-50FA-868F-40ED74E5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Specifying the GGM Model</a:t>
            </a:r>
            <a:endParaRPr lang="en-US" dirty="0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44FA985-4E3A-4AAC-047E-71EA4DEBD4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86"/>
          <a:stretch/>
        </p:blipFill>
        <p:spPr>
          <a:xfrm>
            <a:off x="1201452" y="2191142"/>
            <a:ext cx="5274583" cy="334143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4110CF-EC9E-2423-3991-9E9E76A54C11}"/>
                  </a:ext>
                </a:extLst>
              </p:cNvPr>
              <p:cNvSpPr txBox="1"/>
              <p:nvPr/>
            </p:nvSpPr>
            <p:spPr>
              <a:xfrm>
                <a:off x="8129327" y="3029811"/>
                <a:ext cx="21173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𝑟𝐶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4110CF-EC9E-2423-3991-9E9E76A5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327" y="3029811"/>
                <a:ext cx="2117311" cy="384721"/>
              </a:xfrm>
              <a:prstGeom prst="rect">
                <a:avLst/>
              </a:prstGeom>
              <a:blipFill>
                <a:blip r:embed="rId3"/>
                <a:stretch>
                  <a:fillRect l="-3170" r="-1153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4E18382-3196-7707-4A7E-CAEC2FE99178}"/>
              </a:ext>
            </a:extLst>
          </p:cNvPr>
          <p:cNvSpPr/>
          <p:nvPr/>
        </p:nvSpPr>
        <p:spPr>
          <a:xfrm>
            <a:off x="7220287" y="2847370"/>
            <a:ext cx="3935392" cy="7639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8CB7A2-2627-6AF8-BE0E-0AD5D47A16CA}"/>
                  </a:ext>
                </a:extLst>
              </p:cNvPr>
              <p:cNvSpPr txBox="1"/>
              <p:nvPr/>
            </p:nvSpPr>
            <p:spPr>
              <a:xfrm>
                <a:off x="7220289" y="3861859"/>
                <a:ext cx="393539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Growth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Scaling of growth parameter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8CB7A2-2627-6AF8-BE0E-0AD5D47A1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289" y="3861859"/>
                <a:ext cx="3935391" cy="707886"/>
              </a:xfrm>
              <a:prstGeom prst="rect">
                <a:avLst/>
              </a:prstGeom>
              <a:blipFill>
                <a:blip r:embed="rId4"/>
                <a:stretch>
                  <a:fillRect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7092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4E08030-B09B-6D8B-C85B-11C4F8E93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5" y="798653"/>
            <a:ext cx="11380729" cy="4780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44554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model&#10;&#10;Description automatically generated with medium confidence">
            <a:extLst>
              <a:ext uri="{FF2B5EF4-FFF2-40B4-BE49-F238E27FC236}">
                <a16:creationId xmlns:a16="http://schemas.microsoft.com/office/drawing/2014/main" id="{F84EFD63-F868-12CE-698E-7312384CB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5" y="64158"/>
            <a:ext cx="11233231" cy="6226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4121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arison of a graph&#10;&#10;Description automatically generated">
            <a:extLst>
              <a:ext uri="{FF2B5EF4-FFF2-40B4-BE49-F238E27FC236}">
                <a16:creationId xmlns:a16="http://schemas.microsoft.com/office/drawing/2014/main" id="{0C4C084A-1CBC-C6C7-641E-4AD3C0D52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5" y="89965"/>
            <a:ext cx="11122951" cy="6165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76072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C136-B5CA-234B-C73A-770AAFDE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Specifying the RICH Model</a:t>
            </a:r>
            <a:endParaRPr lang="en-US" sz="450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F0FB6E1-4C51-C85C-06D5-CA1928D4B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94"/>
          <a:stretch/>
        </p:blipFill>
        <p:spPr>
          <a:xfrm>
            <a:off x="734679" y="2629319"/>
            <a:ext cx="6064770" cy="25376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586CF6-B5E0-C8E7-D5E3-7C3AC21E7EE5}"/>
                  </a:ext>
                </a:extLst>
              </p:cNvPr>
              <p:cNvSpPr txBox="1"/>
              <p:nvPr/>
            </p:nvSpPr>
            <p:spPr>
              <a:xfrm>
                <a:off x="7380109" y="2898040"/>
                <a:ext cx="3940181" cy="909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𝑟𝐶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[1−</m:t>
                          </m:r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ctrlPr>
                                            <a:rPr lang="en-US" sz="2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US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586CF6-B5E0-C8E7-D5E3-7C3AC21E7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109" y="2898040"/>
                <a:ext cx="3940181" cy="909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F073882-4A9D-C836-80FD-3566E1ED9319}"/>
              </a:ext>
            </a:extLst>
          </p:cNvPr>
          <p:cNvSpPr/>
          <p:nvPr/>
        </p:nvSpPr>
        <p:spPr>
          <a:xfrm>
            <a:off x="7224662" y="2808951"/>
            <a:ext cx="4301151" cy="10872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5EAEAD-FC58-D774-2B34-8A02E8BDA2B6}"/>
                  </a:ext>
                </a:extLst>
              </p:cNvPr>
              <p:cNvSpPr txBox="1"/>
              <p:nvPr/>
            </p:nvSpPr>
            <p:spPr>
              <a:xfrm>
                <a:off x="7224662" y="3985315"/>
                <a:ext cx="423703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Growth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Scaling of growth parameter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Final cumulative epidemic size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5EAEAD-FC58-D774-2B34-8A02E8BDA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62" y="3985315"/>
                <a:ext cx="4237032" cy="1015663"/>
              </a:xfrm>
              <a:prstGeom prst="rect">
                <a:avLst/>
              </a:prstGeom>
              <a:blipFill>
                <a:blip r:embed="rId4"/>
                <a:stretch>
                  <a:fillRect t="-3012" r="-576" b="-10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22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3C0157-562B-1948-A043-51D399964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6" y="67739"/>
            <a:ext cx="11509829" cy="6184049"/>
          </a:xfr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E55320-5106-5A77-C002-06ADD7089BFE}"/>
              </a:ext>
            </a:extLst>
          </p:cNvPr>
          <p:cNvCxnSpPr>
            <a:cxnSpLocks/>
          </p:cNvCxnSpPr>
          <p:nvPr/>
        </p:nvCxnSpPr>
        <p:spPr>
          <a:xfrm flipV="1">
            <a:off x="3908213" y="2573867"/>
            <a:ext cx="1171787" cy="19981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0A0093-01F2-F7E7-BDF2-ACACABA22002}"/>
              </a:ext>
            </a:extLst>
          </p:cNvPr>
          <p:cNvCxnSpPr>
            <a:cxnSpLocks/>
          </p:cNvCxnSpPr>
          <p:nvPr/>
        </p:nvCxnSpPr>
        <p:spPr>
          <a:xfrm flipH="1" flipV="1">
            <a:off x="4375573" y="2946400"/>
            <a:ext cx="1368214" cy="15510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98627B-6B6A-7C5E-30B7-054441DEB4FA}"/>
              </a:ext>
            </a:extLst>
          </p:cNvPr>
          <p:cNvCxnSpPr/>
          <p:nvPr/>
        </p:nvCxnSpPr>
        <p:spPr>
          <a:xfrm>
            <a:off x="5886027" y="3379893"/>
            <a:ext cx="1788160" cy="914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0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5DA1A4-B459-C667-1BAE-20EC90053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2" y="758142"/>
            <a:ext cx="11447716" cy="4917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60136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3B53018F-4A04-464F-FFD7-4D9CA2D9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1" y="86812"/>
            <a:ext cx="11133719" cy="61713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43869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27A9AFBA-EEAB-C23B-A6FE-12F04E9F5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3" y="63660"/>
            <a:ext cx="11183114" cy="6198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29183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43FB84-1779-598B-AE30-5568BB0CE3BF}"/>
              </a:ext>
            </a:extLst>
          </p:cNvPr>
          <p:cNvSpPr/>
          <p:nvPr/>
        </p:nvSpPr>
        <p:spPr>
          <a:xfrm>
            <a:off x="428263" y="937549"/>
            <a:ext cx="11082760" cy="1192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D854BD4B-9706-AF47-D36E-93422DC2E9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 descr="-">
            <a:extLst>
              <a:ext uri="{FF2B5EF4-FFF2-40B4-BE49-F238E27FC236}">
                <a16:creationId xmlns:a16="http://schemas.microsoft.com/office/drawing/2014/main" id="{7EA57CB3-1160-DC06-DE67-0232EFE4C77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A67F08-90E9-264C-5283-07C4D6CB9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595898"/>
              </p:ext>
            </p:extLst>
          </p:nvPr>
        </p:nvGraphicFramePr>
        <p:xfrm>
          <a:off x="820650" y="220132"/>
          <a:ext cx="10550701" cy="58420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0042">
                  <a:extLst>
                    <a:ext uri="{9D8B030D-6E8A-4147-A177-3AD203B41FA5}">
                      <a16:colId xmlns:a16="http://schemas.microsoft.com/office/drawing/2014/main" val="3468854499"/>
                    </a:ext>
                  </a:extLst>
                </a:gridCol>
                <a:gridCol w="1551093">
                  <a:extLst>
                    <a:ext uri="{9D8B030D-6E8A-4147-A177-3AD203B41FA5}">
                      <a16:colId xmlns:a16="http://schemas.microsoft.com/office/drawing/2014/main" val="1654681038"/>
                    </a:ext>
                  </a:extLst>
                </a:gridCol>
                <a:gridCol w="1413753">
                  <a:extLst>
                    <a:ext uri="{9D8B030D-6E8A-4147-A177-3AD203B41FA5}">
                      <a16:colId xmlns:a16="http://schemas.microsoft.com/office/drawing/2014/main" val="3879116691"/>
                    </a:ext>
                  </a:extLst>
                </a:gridCol>
                <a:gridCol w="2667823">
                  <a:extLst>
                    <a:ext uri="{9D8B030D-6E8A-4147-A177-3AD203B41FA5}">
                      <a16:colId xmlns:a16="http://schemas.microsoft.com/office/drawing/2014/main" val="3735224124"/>
                    </a:ext>
                  </a:extLst>
                </a:gridCol>
                <a:gridCol w="1037990">
                  <a:extLst>
                    <a:ext uri="{9D8B030D-6E8A-4147-A177-3AD203B41FA5}">
                      <a16:colId xmlns:a16="http://schemas.microsoft.com/office/drawing/2014/main" val="3853005001"/>
                    </a:ext>
                  </a:extLst>
                </a:gridCol>
              </a:tblGrid>
              <a:tr h="95616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Coverage 95% PI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WIS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518462"/>
                  </a:ext>
                </a:extLst>
              </a:tr>
              <a:tr h="36576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Calibration Performance </a:t>
                      </a: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extLst>
                  <a:ext uri="{0D108BD9-81ED-4DB2-BD59-A6C34878D82A}">
                    <a16:rowId xmlns:a16="http://schemas.microsoft.com/office/drawing/2014/main" val="17400342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SEIUR model with NLSQ/ Normal error structure (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&lt;dist1&gt;=0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3299.6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401413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GGM with Normal error structure (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&lt;dist1&gt;=0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1191.0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68774475"/>
                  </a:ext>
                </a:extLst>
              </a:tr>
              <a:tr h="764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RICH with negative binomial error structure (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&lt;dist1&gt;=0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1037.1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53777379"/>
                  </a:ext>
                </a:extLst>
              </a:tr>
              <a:tr h="36576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Performance </a:t>
                      </a: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extLst>
                  <a:ext uri="{0D108BD9-81ED-4DB2-BD59-A6C34878D82A}">
                    <a16:rowId xmlns:a16="http://schemas.microsoft.com/office/drawing/2014/main" val="32422452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SEIUR model with NB error structure (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&lt;dist1&gt;=0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4475.0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46849766.5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3893.0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08286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GGM with negative binomial error structure (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&lt;dist1&gt;=0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254.6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91255.1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171.5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7982629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RICH with negative binomial error structure (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&lt;dist1&gt;=0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533.4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368516.5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428.6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071470"/>
                  </a:ext>
                </a:extLst>
              </a:tr>
            </a:tbl>
          </a:graphicData>
        </a:graphic>
      </p:graphicFrame>
      <p:sp>
        <p:nvSpPr>
          <p:cNvPr id="8" name="Lightning Bolt 7" descr="-">
            <a:extLst>
              <a:ext uri="{FF2B5EF4-FFF2-40B4-BE49-F238E27FC236}">
                <a16:creationId xmlns:a16="http://schemas.microsoft.com/office/drawing/2014/main" id="{4064DE93-5A3F-AFD9-8734-8E3ABE38F2F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 descr="-">
            <a:extLst>
              <a:ext uri="{FF2B5EF4-FFF2-40B4-BE49-F238E27FC236}">
                <a16:creationId xmlns:a16="http://schemas.microsoft.com/office/drawing/2014/main" id="{20E0EC48-CE82-E258-8E05-6A62831AEC2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293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8" y="3327722"/>
            <a:ext cx="10202975" cy="1003178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Specifying </a:t>
            </a:r>
            <a:r>
              <a:rPr lang="en-US" sz="4500" dirty="0">
                <a:latin typeface="Courier New" panose="02070309020205020404" pitchFamily="49" charset="0"/>
                <a:cs typeface="Courier New" panose="02070309020205020404" pitchFamily="49" charset="0"/>
              </a:rPr>
              <a:t>SEIURC</a:t>
            </a:r>
            <a:endParaRPr lang="en-US" sz="4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5F424D-C3B4-C13F-59FB-1FF8EB9E3122}"/>
              </a:ext>
            </a:extLst>
          </p:cNvPr>
          <p:cNvSpPr txBox="1">
            <a:spLocks/>
          </p:cNvSpPr>
          <p:nvPr/>
        </p:nvSpPr>
        <p:spPr>
          <a:xfrm>
            <a:off x="1097278" y="4462041"/>
            <a:ext cx="10202975" cy="370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All Data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37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EDCE82-D65F-E45D-F5D1-BFAB4DE2CA56}"/>
              </a:ext>
            </a:extLst>
          </p:cNvPr>
          <p:cNvSpPr/>
          <p:nvPr/>
        </p:nvSpPr>
        <p:spPr>
          <a:xfrm>
            <a:off x="4781973" y="1463040"/>
            <a:ext cx="6935894" cy="562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83EE30-A33C-8FCE-F7FA-AC9ABF5B58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62"/>
          <a:stretch/>
        </p:blipFill>
        <p:spPr>
          <a:xfrm>
            <a:off x="365761" y="609116"/>
            <a:ext cx="4870026" cy="540598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24CA4-993F-F6D9-1A66-F8A048644860}"/>
                  </a:ext>
                </a:extLst>
              </p:cNvPr>
              <p:cNvSpPr txBox="1"/>
              <p:nvPr/>
            </p:nvSpPr>
            <p:spPr>
              <a:xfrm>
                <a:off x="5457692" y="2108331"/>
                <a:ext cx="6410799" cy="375776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7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  <m:sSup>
                                    <m:sSupPr>
                                      <m:ctrlP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7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7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f>
                                <m:f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  <m:sSup>
                                    <m:sSupPr>
                                      <m:ctrlP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7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7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𝜅𝜌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𝜅𝜌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                  </m:t>
                              </m:r>
                            </m:e>
                          </m:eqArr>
                          <m:r>
                            <a:rPr lang="en-US" sz="2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e>
                      </m:d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24CA4-993F-F6D9-1A66-F8A048644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692" y="2108331"/>
                <a:ext cx="6410799" cy="3757760"/>
              </a:xfrm>
              <a:prstGeom prst="rect">
                <a:avLst/>
              </a:prstGeom>
              <a:blipFill>
                <a:blip r:embed="rId4"/>
                <a:stretch>
                  <a:fillRect b="-137055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4A517A-3315-B84B-EE85-4AB0329A59FC}"/>
                  </a:ext>
                </a:extLst>
              </p:cNvPr>
              <p:cNvSpPr txBox="1"/>
              <p:nvPr/>
            </p:nvSpPr>
            <p:spPr>
              <a:xfrm>
                <a:off x="5457692" y="757987"/>
                <a:ext cx="6410799" cy="109151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 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</m:eqArr>
                          <m:f>
                            <m:fPr>
                              <m:type m:val="noBar"/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&lt;20        </m:t>
                              </m:r>
                            </m:num>
                            <m:den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𝑂𝑡h𝑒𝑟𝑤𝑖𝑠𝑒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4A517A-3315-B84B-EE85-4AB0329A5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692" y="757987"/>
                <a:ext cx="6410799" cy="1091517"/>
              </a:xfrm>
              <a:prstGeom prst="rect">
                <a:avLst/>
              </a:prstGeom>
              <a:blipFill>
                <a:blip r:embed="rId5"/>
                <a:stretch>
                  <a:fillRect b="-344751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5354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A52265-2B66-414E-FBA6-8E6391EF4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8" y="1147748"/>
            <a:ext cx="11298483" cy="3920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99597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520" y="765725"/>
            <a:ext cx="9895840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Preparing </a:t>
            </a:r>
            <a:r>
              <a:rPr lang="en-US" sz="4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options_fit.m</a:t>
            </a:r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B1E87-3350-4CAA-A7F7-5974617414B4}"/>
              </a:ext>
            </a:extLst>
          </p:cNvPr>
          <p:cNvSpPr txBox="1"/>
          <p:nvPr/>
        </p:nvSpPr>
        <p:spPr>
          <a:xfrm>
            <a:off x="1239520" y="4420286"/>
            <a:ext cx="7362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Fitting using all data</a:t>
            </a:r>
          </a:p>
        </p:txBody>
      </p:sp>
    </p:spTree>
    <p:extLst>
      <p:ext uri="{BB962C8B-B14F-4D97-AF65-F5344CB8AC3E}">
        <p14:creationId xmlns:p14="http://schemas.microsoft.com/office/powerpoint/2010/main" val="2234863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DE6AF-5BBA-C1E9-90E3-46C98CA14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265" y="1324948"/>
            <a:ext cx="10361469" cy="3287691"/>
          </a:xfr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D131C3-149D-5961-E578-5A6BEDC0346C}"/>
              </a:ext>
            </a:extLst>
          </p:cNvPr>
          <p:cNvCxnSpPr/>
          <p:nvPr/>
        </p:nvCxnSpPr>
        <p:spPr>
          <a:xfrm>
            <a:off x="1198880" y="2805280"/>
            <a:ext cx="148336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1736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292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Generating preliminary model solutions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E3955-285B-DAF8-DB96-6624757A102C}"/>
              </a:ext>
            </a:extLst>
          </p:cNvPr>
          <p:cNvSpPr txBox="1"/>
          <p:nvPr/>
        </p:nvSpPr>
        <p:spPr>
          <a:xfrm>
            <a:off x="1246292" y="4443307"/>
            <a:ext cx="98657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plotODEModel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25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options_fit_SEIR_unreported_covid_swiss_dist1_0</a:t>
            </a:r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8232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417388" cy="3566160"/>
          </a:xfrm>
        </p:spPr>
        <p:txBody>
          <a:bodyPr>
            <a:normAutofit/>
          </a:bodyPr>
          <a:lstStyle/>
          <a:p>
            <a:r>
              <a:rPr lang="en-US" sz="5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MATLAB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9630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B884CF-3A3D-F9ED-3CCB-861686C607FA}"/>
                  </a:ext>
                </a:extLst>
              </p:cNvPr>
              <p:cNvSpPr txBox="1"/>
              <p:nvPr/>
            </p:nvSpPr>
            <p:spPr>
              <a:xfrm>
                <a:off x="0" y="6388128"/>
                <a:ext cx="245383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Estimated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B884CF-3A3D-F9ED-3CCB-861686C60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8128"/>
                <a:ext cx="2453833" cy="446276"/>
              </a:xfrm>
              <a:prstGeom prst="rect">
                <a:avLst/>
              </a:prstGeom>
              <a:blipFill>
                <a:blip r:embed="rId2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F72E27A6-8C84-EE76-B957-0815DB07B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9" y="106234"/>
            <a:ext cx="11094923" cy="61498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56810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350A0-1E0F-DFAB-4CDB-6F1AE3550D7C}"/>
                  </a:ext>
                </a:extLst>
              </p:cNvPr>
              <p:cNvSpPr txBox="1"/>
              <p:nvPr/>
            </p:nvSpPr>
            <p:spPr>
              <a:xfrm>
                <a:off x="0" y="6388128"/>
                <a:ext cx="245383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Estimated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3350A0-1E0F-DFAB-4CDB-6F1AE3550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8128"/>
                <a:ext cx="2453833" cy="446276"/>
              </a:xfrm>
              <a:prstGeom prst="rect">
                <a:avLst/>
              </a:prstGeom>
              <a:blipFill>
                <a:blip r:embed="rId2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waterfall&#10;&#10;Description automatically generated with medium confidence">
            <a:extLst>
              <a:ext uri="{FF2B5EF4-FFF2-40B4-BE49-F238E27FC236}">
                <a16:creationId xmlns:a16="http://schemas.microsoft.com/office/drawing/2014/main" id="{BAD1F68C-41D4-C29C-CA11-5732ACF2A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4" y="69892"/>
            <a:ext cx="11186932" cy="62008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74691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Fitting, plotting, and evaluating the model with quantified uncertainty</a:t>
            </a:r>
            <a:endParaRPr lang="en-US" sz="4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F84FE-8806-18AE-A689-EA1D7B2EE747}"/>
              </a:ext>
            </a:extLst>
          </p:cNvPr>
          <p:cNvSpPr txBox="1"/>
          <p:nvPr/>
        </p:nvSpPr>
        <p:spPr>
          <a:xfrm>
            <a:off x="764624" y="4410184"/>
            <a:ext cx="106627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Run_Fit_ODEModel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2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options_fit_SEIR_unreported_covid_swiss_dist1_0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1, 1, 109)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plotForecast_ODEModel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n-US" sz="20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options_fit_SEIR_unreported_covid_swiss_dist1_0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1, 1, 109)</a:t>
            </a:r>
          </a:p>
          <a:p>
            <a:pPr algn="ctr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2836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E75E52-49E7-7DCE-15D4-A4F4215CD56D}"/>
              </a:ext>
            </a:extLst>
          </p:cNvPr>
          <p:cNvSpPr/>
          <p:nvPr/>
        </p:nvSpPr>
        <p:spPr>
          <a:xfrm>
            <a:off x="827590" y="1093797"/>
            <a:ext cx="10550324" cy="648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covid-19&#10;&#10;Description automatically generated">
            <a:extLst>
              <a:ext uri="{FF2B5EF4-FFF2-40B4-BE49-F238E27FC236}">
                <a16:creationId xmlns:a16="http://schemas.microsoft.com/office/drawing/2014/main" id="{C80AF9C0-E6DB-A108-E607-82A4CC8F6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867" y="1727519"/>
            <a:ext cx="5944606" cy="329507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085E91-524C-F43A-A760-33E6141877A6}"/>
                  </a:ext>
                </a:extLst>
              </p:cNvPr>
              <p:cNvSpPr txBox="1"/>
              <p:nvPr/>
            </p:nvSpPr>
            <p:spPr>
              <a:xfrm>
                <a:off x="8150706" y="1247992"/>
                <a:ext cx="1958928" cy="4462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085E91-524C-F43A-A760-33E61418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706" y="1247992"/>
                <a:ext cx="1958928" cy="446276"/>
              </a:xfrm>
              <a:prstGeom prst="rect">
                <a:avLst/>
              </a:prstGeom>
              <a:blipFill>
                <a:blip r:embed="rId3"/>
                <a:stretch>
                  <a:fillRect l="-4025" t="-9333" b="-2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E51686-5BFD-B84A-2325-ADBB2C29EADE}"/>
                  </a:ext>
                </a:extLst>
              </p:cNvPr>
              <p:cNvSpPr txBox="1"/>
              <p:nvPr/>
            </p:nvSpPr>
            <p:spPr>
              <a:xfrm>
                <a:off x="1965728" y="1247992"/>
                <a:ext cx="231594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E51686-5BFD-B84A-2325-ADBB2C29E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728" y="1247992"/>
                <a:ext cx="2315940" cy="446276"/>
              </a:xfrm>
              <a:prstGeom prst="rect">
                <a:avLst/>
              </a:prstGeom>
              <a:blipFill>
                <a:blip r:embed="rId4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graph of a covid-19 underreporting&#10;&#10;Description automatically generated">
            <a:extLst>
              <a:ext uri="{FF2B5EF4-FFF2-40B4-BE49-F238E27FC236}">
                <a16:creationId xmlns:a16="http://schemas.microsoft.com/office/drawing/2014/main" id="{2A4ED76F-3735-A5FD-6E66-9AB942563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6" y="1724632"/>
            <a:ext cx="5944604" cy="32950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907764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84C2A774-3088-E079-6B8D-56C863756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77" y="46300"/>
            <a:ext cx="11269447" cy="624662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0F5AF2-A7A4-176E-1E29-779731D94C76}"/>
                  </a:ext>
                </a:extLst>
              </p:cNvPr>
              <p:cNvSpPr txBox="1"/>
              <p:nvPr/>
            </p:nvSpPr>
            <p:spPr>
              <a:xfrm>
                <a:off x="0" y="6388128"/>
                <a:ext cx="245383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Estimated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0F5AF2-A7A4-176E-1E29-779731D94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8128"/>
                <a:ext cx="2453833" cy="446276"/>
              </a:xfrm>
              <a:prstGeom prst="rect">
                <a:avLst/>
              </a:prstGeom>
              <a:blipFill>
                <a:blip r:embed="rId3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8828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30592E-5B67-70D2-278B-1E2C8122E97C}"/>
                  </a:ext>
                </a:extLst>
              </p:cNvPr>
              <p:cNvSpPr txBox="1"/>
              <p:nvPr/>
            </p:nvSpPr>
            <p:spPr>
              <a:xfrm>
                <a:off x="0" y="6388128"/>
                <a:ext cx="245383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Estimated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30592E-5B67-70D2-278B-1E2C8122E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88128"/>
                <a:ext cx="2453833" cy="446276"/>
              </a:xfrm>
              <a:prstGeom prst="rect">
                <a:avLst/>
              </a:prstGeom>
              <a:blipFill>
                <a:blip r:embed="rId3"/>
                <a:stretch>
                  <a:fillRect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oup of graphs showing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06B13342-5912-4A0D-E941-60AE5ECD8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9" y="99687"/>
            <a:ext cx="11100122" cy="61527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79983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508" y="758952"/>
            <a:ext cx="9950026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Comparison (All Data) </a:t>
            </a:r>
            <a:endParaRPr lang="en-US" sz="45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0DB2B-31DD-4905-0A29-A9AD7ABCB58A}"/>
              </a:ext>
            </a:extLst>
          </p:cNvPr>
          <p:cNvSpPr txBox="1"/>
          <p:nvPr/>
        </p:nvSpPr>
        <p:spPr>
          <a:xfrm>
            <a:off x="1090508" y="4441520"/>
            <a:ext cx="92320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SEIUR Normal, GGM Normal &amp; RICH Normal</a:t>
            </a:r>
          </a:p>
        </p:txBody>
      </p:sp>
    </p:spTree>
    <p:extLst>
      <p:ext uri="{BB962C8B-B14F-4D97-AF65-F5344CB8AC3E}">
        <p14:creationId xmlns:p14="http://schemas.microsoft.com/office/powerpoint/2010/main" val="21461370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ay graph&#10;&#10;Description automatically generated with medium confidence">
            <a:extLst>
              <a:ext uri="{FF2B5EF4-FFF2-40B4-BE49-F238E27FC236}">
                <a16:creationId xmlns:a16="http://schemas.microsoft.com/office/drawing/2014/main" id="{CCE7E9C5-EC83-3C9F-7D8C-65181A9A0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8" y="72100"/>
            <a:ext cx="11181144" cy="6197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66532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red graph&#10;&#10;Description automatically generated">
            <a:extLst>
              <a:ext uri="{FF2B5EF4-FFF2-40B4-BE49-F238E27FC236}">
                <a16:creationId xmlns:a16="http://schemas.microsoft.com/office/drawing/2014/main" id="{650EA255-E84D-FF4C-882F-A6AEC5CA8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60" y="67632"/>
            <a:ext cx="11210081" cy="62137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4341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43FB84-1779-598B-AE30-5568BB0CE3BF}"/>
              </a:ext>
            </a:extLst>
          </p:cNvPr>
          <p:cNvSpPr/>
          <p:nvPr/>
        </p:nvSpPr>
        <p:spPr>
          <a:xfrm>
            <a:off x="428263" y="937549"/>
            <a:ext cx="11082760" cy="1192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D854BD4B-9706-AF47-D36E-93422DC2E9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 descr="-">
            <a:extLst>
              <a:ext uri="{FF2B5EF4-FFF2-40B4-BE49-F238E27FC236}">
                <a16:creationId xmlns:a16="http://schemas.microsoft.com/office/drawing/2014/main" id="{7EA57CB3-1160-DC06-DE67-0232EFE4C77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A67F08-90E9-264C-5283-07C4D6CB9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503677"/>
              </p:ext>
            </p:extLst>
          </p:nvPr>
        </p:nvGraphicFramePr>
        <p:xfrm>
          <a:off x="820649" y="1452836"/>
          <a:ext cx="10550701" cy="34476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0042">
                  <a:extLst>
                    <a:ext uri="{9D8B030D-6E8A-4147-A177-3AD203B41FA5}">
                      <a16:colId xmlns:a16="http://schemas.microsoft.com/office/drawing/2014/main" val="3468854499"/>
                    </a:ext>
                  </a:extLst>
                </a:gridCol>
                <a:gridCol w="1551093">
                  <a:extLst>
                    <a:ext uri="{9D8B030D-6E8A-4147-A177-3AD203B41FA5}">
                      <a16:colId xmlns:a16="http://schemas.microsoft.com/office/drawing/2014/main" val="1654681038"/>
                    </a:ext>
                  </a:extLst>
                </a:gridCol>
                <a:gridCol w="1413753">
                  <a:extLst>
                    <a:ext uri="{9D8B030D-6E8A-4147-A177-3AD203B41FA5}">
                      <a16:colId xmlns:a16="http://schemas.microsoft.com/office/drawing/2014/main" val="3879116691"/>
                    </a:ext>
                  </a:extLst>
                </a:gridCol>
                <a:gridCol w="2667823">
                  <a:extLst>
                    <a:ext uri="{9D8B030D-6E8A-4147-A177-3AD203B41FA5}">
                      <a16:colId xmlns:a16="http://schemas.microsoft.com/office/drawing/2014/main" val="3735224124"/>
                    </a:ext>
                  </a:extLst>
                </a:gridCol>
                <a:gridCol w="1037990">
                  <a:extLst>
                    <a:ext uri="{9D8B030D-6E8A-4147-A177-3AD203B41FA5}">
                      <a16:colId xmlns:a16="http://schemas.microsoft.com/office/drawing/2014/main" val="3853005001"/>
                    </a:ext>
                  </a:extLst>
                </a:gridCol>
              </a:tblGrid>
              <a:tr h="95616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Coverage 95% PI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WIS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518462"/>
                  </a:ext>
                </a:extLst>
              </a:tr>
              <a:tr h="36576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Calibration Performance </a:t>
                      </a: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extLst>
                  <a:ext uri="{0D108BD9-81ED-4DB2-BD59-A6C34878D82A}">
                    <a16:rowId xmlns:a16="http://schemas.microsoft.com/office/drawing/2014/main" val="174003423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SEIUR model with NLSQ/ Normal error structure (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&lt;dist1&gt;=0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67.2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13189.4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401413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GGM with Normal error structure (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&lt;dist1&gt;=0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297.6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197605.8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176.6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68774475"/>
                  </a:ext>
                </a:extLst>
              </a:tr>
              <a:tr h="764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RICH with negative binomial error structure (</a:t>
                      </a:r>
                      <a:r>
                        <a:rPr lang="en-US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&lt;dist1&gt;=0</a:t>
                      </a: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284.3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216949.7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173.1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53777379"/>
                  </a:ext>
                </a:extLst>
              </a:tr>
            </a:tbl>
          </a:graphicData>
        </a:graphic>
      </p:graphicFrame>
      <p:sp>
        <p:nvSpPr>
          <p:cNvPr id="8" name="Lightning Bolt 7" descr="-">
            <a:extLst>
              <a:ext uri="{FF2B5EF4-FFF2-40B4-BE49-F238E27FC236}">
                <a16:creationId xmlns:a16="http://schemas.microsoft.com/office/drawing/2014/main" id="{4064DE93-5A3F-AFD9-8734-8E3ABE38F2F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 descr="-">
            <a:extLst>
              <a:ext uri="{FF2B5EF4-FFF2-40B4-BE49-F238E27FC236}">
                <a16:creationId xmlns:a16="http://schemas.microsoft.com/office/drawing/2014/main" id="{20E0EC48-CE82-E258-8E05-6A62831AEC2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8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86D09A-9691-C848-334B-50CFBCF32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42" y="40640"/>
            <a:ext cx="10534116" cy="626364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68B08-EB6D-DE1A-6368-45EA41DAA4BD}"/>
              </a:ext>
            </a:extLst>
          </p:cNvPr>
          <p:cNvCxnSpPr>
            <a:cxnSpLocks/>
          </p:cNvCxnSpPr>
          <p:nvPr/>
        </p:nvCxnSpPr>
        <p:spPr>
          <a:xfrm flipV="1">
            <a:off x="311573" y="4192693"/>
            <a:ext cx="1144694" cy="16730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A21FBF-7A97-DD4A-4390-300A29D89427}"/>
              </a:ext>
            </a:extLst>
          </p:cNvPr>
          <p:cNvCxnSpPr>
            <a:cxnSpLocks/>
          </p:cNvCxnSpPr>
          <p:nvPr/>
        </p:nvCxnSpPr>
        <p:spPr>
          <a:xfrm flipH="1" flipV="1">
            <a:off x="4104640" y="4971627"/>
            <a:ext cx="2079413" cy="8940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DDC9AD-0B99-4BD2-7B3F-048739907055}"/>
              </a:ext>
            </a:extLst>
          </p:cNvPr>
          <p:cNvCxnSpPr>
            <a:cxnSpLocks/>
          </p:cNvCxnSpPr>
          <p:nvPr/>
        </p:nvCxnSpPr>
        <p:spPr>
          <a:xfrm flipH="1" flipV="1">
            <a:off x="5848774" y="626534"/>
            <a:ext cx="2079413" cy="8940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B1C680-225C-0147-9D04-1058FA7BAF0B}"/>
              </a:ext>
            </a:extLst>
          </p:cNvPr>
          <p:cNvCxnSpPr>
            <a:cxnSpLocks/>
          </p:cNvCxnSpPr>
          <p:nvPr/>
        </p:nvCxnSpPr>
        <p:spPr>
          <a:xfrm flipV="1">
            <a:off x="8663093" y="2595034"/>
            <a:ext cx="2431627" cy="5774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14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EB83-3BC6-69D6-F1DD-2EAA3E7B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 Settings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8011AB-CA97-DEF3-4D87-E82B29B0F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852076"/>
              </p:ext>
            </p:extLst>
          </p:nvPr>
        </p:nvGraphicFramePr>
        <p:xfrm>
          <a:off x="1466428" y="1988820"/>
          <a:ext cx="4328160" cy="3896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8160">
                  <a:extLst>
                    <a:ext uri="{9D8B030D-6E8A-4147-A177-3AD203B41FA5}">
                      <a16:colId xmlns:a16="http://schemas.microsoft.com/office/drawing/2014/main" val="2706250749"/>
                    </a:ext>
                  </a:extLst>
                </a:gridCol>
              </a:tblGrid>
              <a:tr h="5325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Needed MATLAB Functions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46117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Curve Fitting Toolbox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86351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 Optimization Toolbox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15547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Optimization Toolbox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674256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Processing Toolbox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773356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Simulink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439362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Statistics and Machine Learning Toolbox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8005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818210-3059-79CE-049D-99C7842C2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914192"/>
              </p:ext>
            </p:extLst>
          </p:nvPr>
        </p:nvGraphicFramePr>
        <p:xfrm>
          <a:off x="6688667" y="1988820"/>
          <a:ext cx="4325112" cy="15976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5112">
                  <a:extLst>
                    <a:ext uri="{9D8B030D-6E8A-4147-A177-3AD203B41FA5}">
                      <a16:colId xmlns:a16="http://schemas.microsoft.com/office/drawing/2014/main" val="2706250749"/>
                    </a:ext>
                  </a:extLst>
                </a:gridCol>
              </a:tblGrid>
              <a:tr h="5325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Needed Folders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46117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86351"/>
                  </a:ext>
                </a:extLst>
              </a:tr>
              <a:tr h="532553">
                <a:tc>
                  <a:txBody>
                    <a:bodyPr/>
                    <a:lstStyle/>
                    <a:p>
                      <a:r>
                        <a:rPr lang="en-US" sz="20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15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616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Packages  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47AB5-D505-39BF-C1F3-D000FCA7CF0F}"/>
              </a:ext>
            </a:extLst>
          </p:cNvPr>
          <p:cNvSpPr txBox="1"/>
          <p:nvPr/>
        </p:nvSpPr>
        <p:spPr>
          <a:xfrm>
            <a:off x="1246292" y="4443307"/>
            <a:ext cx="98416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*Not needed if using Emory’s Virtual Lab</a:t>
            </a:r>
          </a:p>
        </p:txBody>
      </p:sp>
    </p:spTree>
    <p:extLst>
      <p:ext uri="{BB962C8B-B14F-4D97-AF65-F5344CB8AC3E}">
        <p14:creationId xmlns:p14="http://schemas.microsoft.com/office/powerpoint/2010/main" val="1291524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26314A-3DBF-1EF1-676C-267C27ABA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15" y="40642"/>
            <a:ext cx="10527369" cy="626364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13D334-E575-F7A6-969D-E947EF6618F1}"/>
              </a:ext>
            </a:extLst>
          </p:cNvPr>
          <p:cNvCxnSpPr>
            <a:cxnSpLocks/>
          </p:cNvCxnSpPr>
          <p:nvPr/>
        </p:nvCxnSpPr>
        <p:spPr>
          <a:xfrm flipH="1" flipV="1">
            <a:off x="1273387" y="291253"/>
            <a:ext cx="1659466" cy="19236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0607A2-6C0A-56B6-8D76-87DDAB7FD603}"/>
              </a:ext>
            </a:extLst>
          </p:cNvPr>
          <p:cNvCxnSpPr/>
          <p:nvPr/>
        </p:nvCxnSpPr>
        <p:spPr>
          <a:xfrm flipH="1" flipV="1">
            <a:off x="6583680" y="758613"/>
            <a:ext cx="128693" cy="1612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8902C94-910A-DC3C-8F37-8B5852999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24" y="67730"/>
            <a:ext cx="10453352" cy="622135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A4E8AA-895A-2324-16B8-3A1897DA36BB}"/>
              </a:ext>
            </a:extLst>
          </p:cNvPr>
          <p:cNvCxnSpPr>
            <a:cxnSpLocks/>
          </p:cNvCxnSpPr>
          <p:nvPr/>
        </p:nvCxnSpPr>
        <p:spPr>
          <a:xfrm flipH="1" flipV="1">
            <a:off x="7112001" y="948266"/>
            <a:ext cx="1673013" cy="13749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0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7C7C2E-0EED-E2C5-232A-388C2F4B2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64" y="60961"/>
            <a:ext cx="10662272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4E3D4A-66F3-BDE5-758F-608E637A0188}"/>
              </a:ext>
            </a:extLst>
          </p:cNvPr>
          <p:cNvCxnSpPr/>
          <p:nvPr/>
        </p:nvCxnSpPr>
        <p:spPr>
          <a:xfrm flipH="1" flipV="1">
            <a:off x="7572587" y="1110826"/>
            <a:ext cx="2749973" cy="2120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47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301F-AC0B-B581-17E8-EB44DF86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</a:t>
            </a:r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57BBE337-7A75-11A3-403C-6E9B9A83B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8" y="2355687"/>
            <a:ext cx="3566160" cy="3566160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E509BD-2CFD-A61C-A4BC-A9CAF11E1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2396607"/>
            <a:ext cx="3474720" cy="3474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6B7CE-E411-9D01-7BAE-D6BC96993E0A}"/>
              </a:ext>
            </a:extLst>
          </p:cNvPr>
          <p:cNvSpPr txBox="1"/>
          <p:nvPr/>
        </p:nvSpPr>
        <p:spPr>
          <a:xfrm>
            <a:off x="5016161" y="1955577"/>
            <a:ext cx="215967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Toolbox Code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FB9E2-1B53-6547-E762-422D43FA1E04}"/>
              </a:ext>
            </a:extLst>
          </p:cNvPr>
          <p:cNvSpPr txBox="1"/>
          <p:nvPr/>
        </p:nvSpPr>
        <p:spPr>
          <a:xfrm>
            <a:off x="624513" y="5839414"/>
            <a:ext cx="3390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PollEv.com​/amandableichrodt759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718C9-A1AF-BF0D-96D0-C45029AD1DFD}"/>
              </a:ext>
            </a:extLst>
          </p:cNvPr>
          <p:cNvSpPr txBox="1"/>
          <p:nvPr/>
        </p:nvSpPr>
        <p:spPr>
          <a:xfrm>
            <a:off x="4389120" y="5723997"/>
            <a:ext cx="3474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https://github.com/gchowell/paramEstimation_forecasting_ODEmodels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9D0D0-20D9-734F-3AEC-D1994491600F}"/>
              </a:ext>
            </a:extLst>
          </p:cNvPr>
          <p:cNvSpPr txBox="1"/>
          <p:nvPr/>
        </p:nvSpPr>
        <p:spPr>
          <a:xfrm>
            <a:off x="641516" y="1955577"/>
            <a:ext cx="318372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Presentation Activity </a:t>
            </a:r>
          </a:p>
        </p:txBody>
      </p:sp>
      <p:pic>
        <p:nvPicPr>
          <p:cNvPr id="14" name="Picture 13" descr="A qr code with black squares&#10;&#10;Description automatically generated">
            <a:extLst>
              <a:ext uri="{FF2B5EF4-FFF2-40B4-BE49-F238E27FC236}">
                <a16:creationId xmlns:a16="http://schemas.microsoft.com/office/drawing/2014/main" id="{7B983B17-5C0E-FC97-3660-8F6CE907D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542" y="2355687"/>
            <a:ext cx="3566160" cy="3566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2BC841-3A0B-7200-C322-AEC3FB30EAD3}"/>
              </a:ext>
            </a:extLst>
          </p:cNvPr>
          <p:cNvSpPr txBox="1"/>
          <p:nvPr/>
        </p:nvSpPr>
        <p:spPr>
          <a:xfrm>
            <a:off x="8688876" y="1955577"/>
            <a:ext cx="25394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Toolbox Tutorial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8F79B3-FC3D-0C41-EB84-C96ED01A62B2}"/>
              </a:ext>
            </a:extLst>
          </p:cNvPr>
          <p:cNvSpPr txBox="1"/>
          <p:nvPr/>
        </p:nvSpPr>
        <p:spPr>
          <a:xfrm>
            <a:off x="8266982" y="5723997"/>
            <a:ext cx="3474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https://pubmed.ncbi.nlm.nih.gov/38378161/</a:t>
            </a: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911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2233EF-BE81-7F56-E806-B4C629517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60" y="74508"/>
            <a:ext cx="10661081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3374AE-7268-FB36-0240-F2F466C53E71}"/>
              </a:ext>
            </a:extLst>
          </p:cNvPr>
          <p:cNvCxnSpPr>
            <a:cxnSpLocks/>
          </p:cNvCxnSpPr>
          <p:nvPr/>
        </p:nvCxnSpPr>
        <p:spPr>
          <a:xfrm flipH="1" flipV="1">
            <a:off x="7410026" y="1063414"/>
            <a:ext cx="2959947" cy="11514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A40086-E2DA-13CF-55B2-0A121E405139}"/>
              </a:ext>
            </a:extLst>
          </p:cNvPr>
          <p:cNvCxnSpPr>
            <a:cxnSpLocks/>
          </p:cNvCxnSpPr>
          <p:nvPr/>
        </p:nvCxnSpPr>
        <p:spPr>
          <a:xfrm flipV="1">
            <a:off x="5506720" y="1588347"/>
            <a:ext cx="1297093" cy="9787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0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A3D76B-6CEA-DA2D-CC92-236AB4BA4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37" y="60961"/>
            <a:ext cx="10435327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C0D80C-1AC5-6E2E-8A41-D64258C4B59D}"/>
              </a:ext>
            </a:extLst>
          </p:cNvPr>
          <p:cNvCxnSpPr>
            <a:cxnSpLocks/>
          </p:cNvCxnSpPr>
          <p:nvPr/>
        </p:nvCxnSpPr>
        <p:spPr>
          <a:xfrm flipV="1">
            <a:off x="9387840" y="1422400"/>
            <a:ext cx="1280160" cy="1070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52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DAC9D2A-0EB7-4BEF-2227-F78908452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6" y="60960"/>
            <a:ext cx="10475087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D28375-D541-7B14-CD2A-7EE63166482B}"/>
              </a:ext>
            </a:extLst>
          </p:cNvPr>
          <p:cNvCxnSpPr/>
          <p:nvPr/>
        </p:nvCxnSpPr>
        <p:spPr>
          <a:xfrm flipV="1">
            <a:off x="4152053" y="3102187"/>
            <a:ext cx="1849120" cy="18152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EBBB9D-CE15-2126-BF2B-FDA8AA56A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9" y="54187"/>
            <a:ext cx="10537521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DB18AD-35BC-7330-C4F1-AB2410CF8B37}"/>
              </a:ext>
            </a:extLst>
          </p:cNvPr>
          <p:cNvCxnSpPr/>
          <p:nvPr/>
        </p:nvCxnSpPr>
        <p:spPr>
          <a:xfrm flipV="1">
            <a:off x="3847253" y="3061547"/>
            <a:ext cx="1977814" cy="16933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6D5ED1-2049-379A-2627-B25FBDC82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7" y="60961"/>
            <a:ext cx="10550246" cy="621792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049F89-476F-9F69-12A9-C1A8CFA87D86}"/>
              </a:ext>
            </a:extLst>
          </p:cNvPr>
          <p:cNvCxnSpPr>
            <a:cxnSpLocks/>
          </p:cNvCxnSpPr>
          <p:nvPr/>
        </p:nvCxnSpPr>
        <p:spPr>
          <a:xfrm flipV="1">
            <a:off x="4477172" y="3115735"/>
            <a:ext cx="2160693" cy="1415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7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E44F49-83F1-66CB-4770-7FCF8DA1C02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4" name="Lightning Bolt 3" descr="-">
            <a:extLst>
              <a:ext uri="{FF2B5EF4-FFF2-40B4-BE49-F238E27FC236}">
                <a16:creationId xmlns:a16="http://schemas.microsoft.com/office/drawing/2014/main" id="{38EADE3F-67E4-450E-6AA1-E38CE02A98F4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B80FF986-2645-CA7C-37EC-93D52401DEF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65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5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QuantDiffForecast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Toolbox 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 descr="-">
            <a:extLst>
              <a:ext uri="{FF2B5EF4-FFF2-40B4-BE49-F238E27FC236}">
                <a16:creationId xmlns:a16="http://schemas.microsoft.com/office/drawing/2014/main" id="{1978C659-E093-9319-0DDC-71C1EB27DE4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 descr="-">
            <a:extLst>
              <a:ext uri="{FF2B5EF4-FFF2-40B4-BE49-F238E27FC236}">
                <a16:creationId xmlns:a16="http://schemas.microsoft.com/office/drawing/2014/main" id="{5BEA79B1-432E-FF38-C046-EADC326EFAA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 descr="-">
            <a:extLst>
              <a:ext uri="{FF2B5EF4-FFF2-40B4-BE49-F238E27FC236}">
                <a16:creationId xmlns:a16="http://schemas.microsoft.com/office/drawing/2014/main" id="{6206F8C2-408E-F62D-3882-3D34F7A54B9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 descr="-">
            <a:extLst>
              <a:ext uri="{FF2B5EF4-FFF2-40B4-BE49-F238E27FC236}">
                <a16:creationId xmlns:a16="http://schemas.microsoft.com/office/drawing/2014/main" id="{BBF80992-D96B-D870-08E7-D7981CB3570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42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F9122B-60DD-B436-E098-0449967C39B5}"/>
              </a:ext>
            </a:extLst>
          </p:cNvPr>
          <p:cNvSpPr/>
          <p:nvPr/>
        </p:nvSpPr>
        <p:spPr>
          <a:xfrm>
            <a:off x="67733" y="961813"/>
            <a:ext cx="12022667" cy="1314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802479B-32E5-6B0B-61B5-67C7EE4D16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6760698"/>
              </p:ext>
            </p:extLst>
          </p:nvPr>
        </p:nvGraphicFramePr>
        <p:xfrm>
          <a:off x="259537" y="108374"/>
          <a:ext cx="11672925" cy="617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270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Downloading the Toolbox 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 descr="-">
            <a:extLst>
              <a:ext uri="{FF2B5EF4-FFF2-40B4-BE49-F238E27FC236}">
                <a16:creationId xmlns:a16="http://schemas.microsoft.com/office/drawing/2014/main" id="{1978C659-E093-9319-0DDC-71C1EB27DE4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 descr="-">
            <a:extLst>
              <a:ext uri="{FF2B5EF4-FFF2-40B4-BE49-F238E27FC236}">
                <a16:creationId xmlns:a16="http://schemas.microsoft.com/office/drawing/2014/main" id="{5BEA79B1-432E-FF38-C046-EADC326EFAA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 descr="-">
            <a:extLst>
              <a:ext uri="{FF2B5EF4-FFF2-40B4-BE49-F238E27FC236}">
                <a16:creationId xmlns:a16="http://schemas.microsoft.com/office/drawing/2014/main" id="{6206F8C2-408E-F62D-3882-3D34F7A54B9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 descr="-">
            <a:extLst>
              <a:ext uri="{FF2B5EF4-FFF2-40B4-BE49-F238E27FC236}">
                <a16:creationId xmlns:a16="http://schemas.microsoft.com/office/drawing/2014/main" id="{BBF80992-D96B-D870-08E7-D7981CB3570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6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368F6D-3649-CDEB-5E42-4FE6A4D5D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" y="78422"/>
            <a:ext cx="10570463" cy="6217920"/>
          </a:xfrm>
          <a:ln w="9525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3EEDEE-BF14-436B-0724-D98A1F3DBFCC}"/>
              </a:ext>
            </a:extLst>
          </p:cNvPr>
          <p:cNvCxnSpPr/>
          <p:nvPr/>
        </p:nvCxnSpPr>
        <p:spPr>
          <a:xfrm flipV="1">
            <a:off x="6421121" y="2018452"/>
            <a:ext cx="846666" cy="13682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95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743" y="749905"/>
            <a:ext cx="4875257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Emory’s </a:t>
            </a:r>
            <a:r>
              <a:rPr lang="en-US" sz="45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Apporto</a:t>
            </a:r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276B5C-FB1D-A914-7520-9DF8DE4C1E15}"/>
              </a:ext>
            </a:extLst>
          </p:cNvPr>
          <p:cNvSpPr txBox="1">
            <a:spLocks/>
          </p:cNvSpPr>
          <p:nvPr/>
        </p:nvSpPr>
        <p:spPr>
          <a:xfrm>
            <a:off x="1220743" y="4498480"/>
            <a:ext cx="4653281" cy="361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https://rsphemory.apporto.com/</a:t>
            </a:r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3D28B3D6-CC79-7CFD-A00E-39E995C16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27" y="595809"/>
            <a:ext cx="3720256" cy="37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84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8DBC6C-C956-A375-16CC-6F194E66A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6" y="64875"/>
            <a:ext cx="10489068" cy="6217920"/>
          </a:xfr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3FBC2B-4D77-AB69-D96C-59D5042AC9AB}"/>
              </a:ext>
            </a:extLst>
          </p:cNvPr>
          <p:cNvCxnSpPr/>
          <p:nvPr/>
        </p:nvCxnSpPr>
        <p:spPr>
          <a:xfrm flipV="1">
            <a:off x="3583093" y="3860800"/>
            <a:ext cx="1815254" cy="501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83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76CFC4-D602-C830-52FB-08DBC8147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83" y="58106"/>
            <a:ext cx="10504834" cy="6217920"/>
          </a:xfr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D9B871-98CB-645F-83B1-B423A2F7619A}"/>
              </a:ext>
            </a:extLst>
          </p:cNvPr>
          <p:cNvCxnSpPr>
            <a:cxnSpLocks/>
          </p:cNvCxnSpPr>
          <p:nvPr/>
        </p:nvCxnSpPr>
        <p:spPr>
          <a:xfrm flipV="1">
            <a:off x="6651413" y="704427"/>
            <a:ext cx="1930400" cy="12598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32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ue and red text&#10;&#10;Description automatically generated">
            <a:extLst>
              <a:ext uri="{FF2B5EF4-FFF2-40B4-BE49-F238E27FC236}">
                <a16:creationId xmlns:a16="http://schemas.microsoft.com/office/drawing/2014/main" id="{4C38724B-3E4F-7B3D-3E2B-14851DE48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16" y="69433"/>
            <a:ext cx="10643369" cy="6217920"/>
          </a:xfr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5DF4FF-53F4-727E-DB13-8E7CEEAC5189}"/>
              </a:ext>
            </a:extLst>
          </p:cNvPr>
          <p:cNvCxnSpPr>
            <a:cxnSpLocks/>
          </p:cNvCxnSpPr>
          <p:nvPr/>
        </p:nvCxnSpPr>
        <p:spPr>
          <a:xfrm flipH="1" flipV="1">
            <a:off x="2072639" y="624846"/>
            <a:ext cx="880534" cy="25535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1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BB86058-8EF8-F5C3-B797-77B246C24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20" y="62666"/>
            <a:ext cx="10725560" cy="6217920"/>
          </a:xfr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D80593-B0AC-EEF9-E54C-8F4EC2DD492C}"/>
              </a:ext>
            </a:extLst>
          </p:cNvPr>
          <p:cNvCxnSpPr>
            <a:cxnSpLocks/>
          </p:cNvCxnSpPr>
          <p:nvPr/>
        </p:nvCxnSpPr>
        <p:spPr>
          <a:xfrm flipH="1" flipV="1">
            <a:off x="1557867" y="541867"/>
            <a:ext cx="508000" cy="20726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7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C83A23-C547-9475-F8B0-17C659BFD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2" y="62653"/>
            <a:ext cx="10765776" cy="6217920"/>
          </a:xfr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5231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417388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up the Working Directory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20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86D09A-9691-C848-334B-50CFBCF32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42" y="33867"/>
            <a:ext cx="10534116" cy="626364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DDC9AD-0B99-4BD2-7B3F-048739907055}"/>
              </a:ext>
            </a:extLst>
          </p:cNvPr>
          <p:cNvCxnSpPr>
            <a:cxnSpLocks/>
          </p:cNvCxnSpPr>
          <p:nvPr/>
        </p:nvCxnSpPr>
        <p:spPr>
          <a:xfrm flipH="1" flipV="1">
            <a:off x="1456267" y="992293"/>
            <a:ext cx="2079413" cy="8940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9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4FCD14-449F-DB66-0DDB-2197CD53D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21" y="47416"/>
            <a:ext cx="10586958" cy="626364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4E0338-3E18-5057-3DC5-183B5DEF79D8}"/>
              </a:ext>
            </a:extLst>
          </p:cNvPr>
          <p:cNvCxnSpPr>
            <a:cxnSpLocks/>
          </p:cNvCxnSpPr>
          <p:nvPr/>
        </p:nvCxnSpPr>
        <p:spPr>
          <a:xfrm flipH="1" flipV="1">
            <a:off x="2174241" y="1364826"/>
            <a:ext cx="2079413" cy="8940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6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E4020FF-D423-1DD3-671E-39DD6F8EE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8" y="37783"/>
            <a:ext cx="10769065" cy="6263640"/>
          </a:xfrm>
          <a:ln w="9525"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BDA8FF-E284-0924-7AD7-CF34A20AA281}"/>
              </a:ext>
            </a:extLst>
          </p:cNvPr>
          <p:cNvCxnSpPr/>
          <p:nvPr/>
        </p:nvCxnSpPr>
        <p:spPr>
          <a:xfrm flipV="1">
            <a:off x="142240" y="3230880"/>
            <a:ext cx="1659467" cy="10430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21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9817F2B-6D96-3FC3-9D50-0B26F9C5F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2" y="40643"/>
            <a:ext cx="10472215" cy="626364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11250B-AB19-7F5A-EFC4-EE8ECED10AAB}"/>
              </a:ext>
            </a:extLst>
          </p:cNvPr>
          <p:cNvCxnSpPr>
            <a:cxnSpLocks/>
          </p:cNvCxnSpPr>
          <p:nvPr/>
        </p:nvCxnSpPr>
        <p:spPr>
          <a:xfrm flipH="1" flipV="1">
            <a:off x="4883575" y="3257974"/>
            <a:ext cx="2174240" cy="7450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13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F5A702-7E8A-DFE4-F799-13F1985CB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5" y="88056"/>
            <a:ext cx="11575451" cy="61569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251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B967E-2C4B-86D5-7EC2-8A6F77BB64B5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sp>
        <p:nvSpPr>
          <p:cNvPr id="4" name="Lightning Bolt 3" descr="-">
            <a:extLst>
              <a:ext uri="{FF2B5EF4-FFF2-40B4-BE49-F238E27FC236}">
                <a16:creationId xmlns:a16="http://schemas.microsoft.com/office/drawing/2014/main" id="{CEAA7124-6231-401E-1557-9AF0EF283AE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5BE3ECEB-EC40-1A4E-D68B-34E2545104D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80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Preparing for the Tutorial 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 descr="-">
            <a:extLst>
              <a:ext uri="{FF2B5EF4-FFF2-40B4-BE49-F238E27FC236}">
                <a16:creationId xmlns:a16="http://schemas.microsoft.com/office/drawing/2014/main" id="{1978C659-E093-9319-0DDC-71C1EB27DE4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 descr="-">
            <a:extLst>
              <a:ext uri="{FF2B5EF4-FFF2-40B4-BE49-F238E27FC236}">
                <a16:creationId xmlns:a16="http://schemas.microsoft.com/office/drawing/2014/main" id="{5BEA79B1-432E-FF38-C046-EADC326EFAA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 descr="-">
            <a:extLst>
              <a:ext uri="{FF2B5EF4-FFF2-40B4-BE49-F238E27FC236}">
                <a16:creationId xmlns:a16="http://schemas.microsoft.com/office/drawing/2014/main" id="{6206F8C2-408E-F62D-3882-3D34F7A54B9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 descr="-">
            <a:extLst>
              <a:ext uri="{FF2B5EF4-FFF2-40B4-BE49-F238E27FC236}">
                <a16:creationId xmlns:a16="http://schemas.microsoft.com/office/drawing/2014/main" id="{BBF80992-D96B-D870-08E7-D7981CB3570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0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F10522-5C2B-53E2-0F31-A7263E04D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966330"/>
              </p:ext>
            </p:extLst>
          </p:nvPr>
        </p:nvGraphicFramePr>
        <p:xfrm>
          <a:off x="1158057" y="1659466"/>
          <a:ext cx="9936846" cy="4654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Lightning Bolt 6" descr="-">
            <a:extLst>
              <a:ext uri="{FF2B5EF4-FFF2-40B4-BE49-F238E27FC236}">
                <a16:creationId xmlns:a16="http://schemas.microsoft.com/office/drawing/2014/main" id="{113CA846-C0BB-61F0-9902-33FB3C850C0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 descr="-">
            <a:extLst>
              <a:ext uri="{FF2B5EF4-FFF2-40B4-BE49-F238E27FC236}">
                <a16:creationId xmlns:a16="http://schemas.microsoft.com/office/drawing/2014/main" id="{C34FBDAE-291D-5BA1-B2DF-C0366BBA1C4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 descr="-">
            <a:extLst>
              <a:ext uri="{FF2B5EF4-FFF2-40B4-BE49-F238E27FC236}">
                <a16:creationId xmlns:a16="http://schemas.microsoft.com/office/drawing/2014/main" id="{51E40185-E16E-8CFF-88AF-D1A7A142540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ghtning Bolt 11" descr="-">
            <a:extLst>
              <a:ext uri="{FF2B5EF4-FFF2-40B4-BE49-F238E27FC236}">
                <a16:creationId xmlns:a16="http://schemas.microsoft.com/office/drawing/2014/main" id="{B057717A-1F8B-3BD0-332B-03B7CAFE9CD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246F99-714E-914D-9BB4-81D3CD23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2" name="Lightning Bolt 1" descr="-">
            <a:extLst>
              <a:ext uri="{FF2B5EF4-FFF2-40B4-BE49-F238E27FC236}">
                <a16:creationId xmlns:a16="http://schemas.microsoft.com/office/drawing/2014/main" id="{ECDDC569-A0B6-3348-68EF-D7376E520EE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ightning Bolt 2" descr="-">
            <a:extLst>
              <a:ext uri="{FF2B5EF4-FFF2-40B4-BE49-F238E27FC236}">
                <a16:creationId xmlns:a16="http://schemas.microsoft.com/office/drawing/2014/main" id="{5923F381-C9FE-ED11-BBAD-AEC4B414EDD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8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5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Tutorial #1: 1918 Influenza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516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396747-8AD0-AFEB-9A59-4D9EF6DF4B0F}"/>
              </a:ext>
            </a:extLst>
          </p:cNvPr>
          <p:cNvSpPr/>
          <p:nvPr/>
        </p:nvSpPr>
        <p:spPr>
          <a:xfrm>
            <a:off x="921173" y="1422400"/>
            <a:ext cx="10478347" cy="548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A62CFA-9160-B5F7-5DBA-2346CF01B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146" y="5226282"/>
            <a:ext cx="10058400" cy="9778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 incident curve of the fall wave of the 1918 influenza pandemic in San Francisco.</a:t>
            </a:r>
          </a:p>
        </p:txBody>
      </p:sp>
      <p:pic>
        <p:nvPicPr>
          <p:cNvPr id="5" name="Picture 4" descr="A graph showing a line graph&#10;&#10;Description automatically generated">
            <a:extLst>
              <a:ext uri="{FF2B5EF4-FFF2-40B4-BE49-F238E27FC236}">
                <a16:creationId xmlns:a16="http://schemas.microsoft.com/office/drawing/2014/main" id="{96E17EF8-583E-72DC-BA25-BEAAD4CBE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04" y="411276"/>
            <a:ext cx="9383484" cy="48992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4FDA1A49-BA89-B15F-C8F6-6AC6F84F709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 descr="-">
            <a:extLst>
              <a:ext uri="{FF2B5EF4-FFF2-40B4-BE49-F238E27FC236}">
                <a16:creationId xmlns:a16="http://schemas.microsoft.com/office/drawing/2014/main" id="{C2F53193-20D7-3B64-F6CE-F54410029FF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 descr="-">
            <a:extLst>
              <a:ext uri="{FF2B5EF4-FFF2-40B4-BE49-F238E27FC236}">
                <a16:creationId xmlns:a16="http://schemas.microsoft.com/office/drawing/2014/main" id="{D5B609EF-171A-DD74-6ADA-50C1F1A88AF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 descr="-">
            <a:extLst>
              <a:ext uri="{FF2B5EF4-FFF2-40B4-BE49-F238E27FC236}">
                <a16:creationId xmlns:a16="http://schemas.microsoft.com/office/drawing/2014/main" id="{C5F5FEB2-5CC8-5FF5-ED32-0F99EA12068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 descr="-">
            <a:extLst>
              <a:ext uri="{FF2B5EF4-FFF2-40B4-BE49-F238E27FC236}">
                <a16:creationId xmlns:a16="http://schemas.microsoft.com/office/drawing/2014/main" id="{1C498E4D-086C-77F2-CB13-AEBFBED27F5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ghtning Bolt 11" descr="-">
            <a:extLst>
              <a:ext uri="{FF2B5EF4-FFF2-40B4-BE49-F238E27FC236}">
                <a16:creationId xmlns:a16="http://schemas.microsoft.com/office/drawing/2014/main" id="{003CB433-1762-77F1-1AA8-3DC9C34B194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1BFB0E-A53F-985B-5C04-1F94D1C8B152}"/>
              </a:ext>
            </a:extLst>
          </p:cNvPr>
          <p:cNvSpPr txBox="1"/>
          <p:nvPr/>
        </p:nvSpPr>
        <p:spPr>
          <a:xfrm>
            <a:off x="6509034" y="6458298"/>
            <a:ext cx="5682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obtained from Chowell et al. JR Society Interface. 2007</a:t>
            </a:r>
          </a:p>
        </p:txBody>
      </p:sp>
    </p:spTree>
    <p:extLst>
      <p:ext uri="{BB962C8B-B14F-4D97-AF65-F5344CB8AC3E}">
        <p14:creationId xmlns:p14="http://schemas.microsoft.com/office/powerpoint/2010/main" val="2253855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Preparing the data 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78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A25399E-64EE-6EA3-3555-EB5EFD84A9A6}"/>
              </a:ext>
            </a:extLst>
          </p:cNvPr>
          <p:cNvSpPr/>
          <p:nvPr/>
        </p:nvSpPr>
        <p:spPr>
          <a:xfrm>
            <a:off x="176107" y="873760"/>
            <a:ext cx="11670453" cy="1618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ightning Bolt 3" descr="-">
            <a:extLst>
              <a:ext uri="{FF2B5EF4-FFF2-40B4-BE49-F238E27FC236}">
                <a16:creationId xmlns:a16="http://schemas.microsoft.com/office/drawing/2014/main" id="{B97BD643-7BAE-83A5-C6EC-15E9F89FDECB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51C23CC3-AD29-5A35-3816-7A6063F1D5E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3BCE0F2D-24EA-8C05-E180-866684C8F01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 descr="-">
            <a:extLst>
              <a:ext uri="{FF2B5EF4-FFF2-40B4-BE49-F238E27FC236}">
                <a16:creationId xmlns:a16="http://schemas.microsoft.com/office/drawing/2014/main" id="{8BDD1187-7BF2-AF03-10B4-F20C2FC10400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A24EA-48D3-0FE8-2597-B67FAFB475AB}"/>
              </a:ext>
            </a:extLst>
          </p:cNvPr>
          <p:cNvSpPr txBox="1"/>
          <p:nvPr/>
        </p:nvSpPr>
        <p:spPr>
          <a:xfrm>
            <a:off x="780587" y="1951389"/>
            <a:ext cx="3253395" cy="3477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Two folders are needed in your working directory: (1) input &amp; (2) output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goes in the input folder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75005-7D37-FD5A-89E5-4520B48373E1}"/>
              </a:ext>
            </a:extLst>
          </p:cNvPr>
          <p:cNvSpPr txBox="1"/>
          <p:nvPr/>
        </p:nvSpPr>
        <p:spPr>
          <a:xfrm>
            <a:off x="4468367" y="1948002"/>
            <a:ext cx="3255264" cy="3477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formal file naming conventions must be followed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working with incident data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working with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CUMULATIVE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incidence count data, the name of the time series data file must start with cumulative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EEB408-5613-89F1-09B7-9A53DBCEDF62}"/>
              </a:ext>
            </a:extLst>
          </p:cNvPr>
          <p:cNvSpPr txBox="1"/>
          <p:nvPr/>
        </p:nvSpPr>
        <p:spPr>
          <a:xfrm>
            <a:off x="8158017" y="1949845"/>
            <a:ext cx="3255264" cy="3477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Column: Time Index (0, 1, 2…)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Column: Temporal Incidence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Columns should NOT have headers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should be in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.txt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format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01417E-EB8B-DB33-2C35-AA2DCC2CFA77}"/>
              </a:ext>
            </a:extLst>
          </p:cNvPr>
          <p:cNvSpPr/>
          <p:nvPr/>
        </p:nvSpPr>
        <p:spPr>
          <a:xfrm>
            <a:off x="780587" y="1090841"/>
            <a:ext cx="3253396" cy="64346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  <a:effectLst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Set-Up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7D1589-5D5B-6E60-B0CA-905366143CCF}"/>
              </a:ext>
            </a:extLst>
          </p:cNvPr>
          <p:cNvSpPr/>
          <p:nvPr/>
        </p:nvSpPr>
        <p:spPr>
          <a:xfrm>
            <a:off x="4468367" y="1087789"/>
            <a:ext cx="3253396" cy="640080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Name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011FD0-DFC8-4FE3-B3B4-238D7FB278E2}"/>
              </a:ext>
            </a:extLst>
          </p:cNvPr>
          <p:cNvSpPr/>
          <p:nvPr/>
        </p:nvSpPr>
        <p:spPr>
          <a:xfrm>
            <a:off x="8158017" y="1108695"/>
            <a:ext cx="3253396" cy="640080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Structure </a:t>
            </a:r>
          </a:p>
        </p:txBody>
      </p:sp>
    </p:spTree>
    <p:extLst>
      <p:ext uri="{BB962C8B-B14F-4D97-AF65-F5344CB8AC3E}">
        <p14:creationId xmlns:p14="http://schemas.microsoft.com/office/powerpoint/2010/main" val="889162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5665AF-5C5C-07AB-4F58-C63623211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26" y="179049"/>
            <a:ext cx="9420147" cy="6499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Lightning Bolt 7" descr="-">
            <a:extLst>
              <a:ext uri="{FF2B5EF4-FFF2-40B4-BE49-F238E27FC236}">
                <a16:creationId xmlns:a16="http://schemas.microsoft.com/office/drawing/2014/main" id="{97B659B6-5DD8-309A-67C3-223DD4FF3FC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 descr="-">
            <a:extLst>
              <a:ext uri="{FF2B5EF4-FFF2-40B4-BE49-F238E27FC236}">
                <a16:creationId xmlns:a16="http://schemas.microsoft.com/office/drawing/2014/main" id="{E53852F0-81FA-4156-1C50-8899682F677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ghtning Bolt 12" descr="-">
            <a:extLst>
              <a:ext uri="{FF2B5EF4-FFF2-40B4-BE49-F238E27FC236}">
                <a16:creationId xmlns:a16="http://schemas.microsoft.com/office/drawing/2014/main" id="{510A015B-216E-F7B9-680B-C31369913A8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 descr="-">
            <a:extLst>
              <a:ext uri="{FF2B5EF4-FFF2-40B4-BE49-F238E27FC236}">
                <a16:creationId xmlns:a16="http://schemas.microsoft.com/office/drawing/2014/main" id="{72E34951-4F34-E34B-46B5-8FDD39F95C4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56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Specifying the ODE Model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591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59C83FA-9026-8035-31B0-27685E52A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1"/>
          <a:stretch/>
        </p:blipFill>
        <p:spPr>
          <a:xfrm>
            <a:off x="1167713" y="2194108"/>
            <a:ext cx="6174580" cy="33049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5F4744-6F23-CD48-4BF3-BF9CDE347677}"/>
              </a:ext>
            </a:extLst>
          </p:cNvPr>
          <p:cNvSpPr txBox="1"/>
          <p:nvPr/>
        </p:nvSpPr>
        <p:spPr>
          <a:xfrm>
            <a:off x="1167713" y="966533"/>
            <a:ext cx="100015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Specifying the SEIR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8AB2C8-DF56-FA6B-F813-479D486EBBD8}"/>
                  </a:ext>
                </a:extLst>
              </p:cNvPr>
              <p:cNvSpPr txBox="1"/>
              <p:nvPr/>
            </p:nvSpPr>
            <p:spPr>
              <a:xfrm>
                <a:off x="7490642" y="2306254"/>
                <a:ext cx="4083907" cy="30806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5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2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f>
                                    <m:fPr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acc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8AB2C8-DF56-FA6B-F813-479D486EB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642" y="2306254"/>
                <a:ext cx="4083907" cy="3080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ightning Bolt 1" descr="-">
            <a:extLst>
              <a:ext uri="{FF2B5EF4-FFF2-40B4-BE49-F238E27FC236}">
                <a16:creationId xmlns:a16="http://schemas.microsoft.com/office/drawing/2014/main" id="{72EBC395-057F-2FE9-9B83-DE3996D85E05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ightning Bolt 2" descr="-">
            <a:extLst>
              <a:ext uri="{FF2B5EF4-FFF2-40B4-BE49-F238E27FC236}">
                <a16:creationId xmlns:a16="http://schemas.microsoft.com/office/drawing/2014/main" id="{579F0E92-8AB6-761F-C767-927A854F1C06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67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4C378-0EAF-2967-3B92-5A6E59E89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2" y="61343"/>
            <a:ext cx="10731117" cy="620458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6AE0BC-C554-D7F4-71E1-911ED9C20960}"/>
              </a:ext>
            </a:extLst>
          </p:cNvPr>
          <p:cNvCxnSpPr>
            <a:cxnSpLocks/>
          </p:cNvCxnSpPr>
          <p:nvPr/>
        </p:nvCxnSpPr>
        <p:spPr>
          <a:xfrm flipH="1" flipV="1">
            <a:off x="2871894" y="2953175"/>
            <a:ext cx="1185333" cy="10837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76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6CE0-FCA6-3844-CA13-4395963E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Specifying the R0 Function </a:t>
            </a:r>
            <a:endParaRPr lang="en-US" sz="4500" dirty="0">
              <a:solidFill>
                <a:schemeClr val="tx1"/>
              </a:solidFill>
            </a:endParaRPr>
          </a:p>
        </p:txBody>
      </p:sp>
      <p:pic>
        <p:nvPicPr>
          <p:cNvPr id="4" name="Picture 3" descr="A close up of a number&#10;&#10;Description automatically generated with medium confidence">
            <a:extLst>
              <a:ext uri="{FF2B5EF4-FFF2-40B4-BE49-F238E27FC236}">
                <a16:creationId xmlns:a16="http://schemas.microsoft.com/office/drawing/2014/main" id="{ACCE9EAC-22AC-4F44-2D57-7BD7552E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857527"/>
            <a:ext cx="7075248" cy="17169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F48D1B-3EED-730B-646E-84182B5E08B4}"/>
                  </a:ext>
                </a:extLst>
              </p:cNvPr>
              <p:cNvSpPr txBox="1"/>
              <p:nvPr/>
            </p:nvSpPr>
            <p:spPr>
              <a:xfrm>
                <a:off x="9250788" y="4274395"/>
                <a:ext cx="1515762" cy="883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F48D1B-3EED-730B-646E-84182B5E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788" y="4274395"/>
                <a:ext cx="1515762" cy="883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6C17705-B488-5CBA-D507-016B7490F1A6}"/>
              </a:ext>
            </a:extLst>
          </p:cNvPr>
          <p:cNvSpPr txBox="1"/>
          <p:nvPr/>
        </p:nvSpPr>
        <p:spPr>
          <a:xfrm>
            <a:off x="1097279" y="1999774"/>
            <a:ext cx="10058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addition to specifying the ODE model, users can choose to specify a composite function using parameters specified in the ODE file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this tutorial, we use the following calculation for R0:</a:t>
            </a:r>
          </a:p>
        </p:txBody>
      </p:sp>
    </p:spTree>
    <p:extLst>
      <p:ext uri="{BB962C8B-B14F-4D97-AF65-F5344CB8AC3E}">
        <p14:creationId xmlns:p14="http://schemas.microsoft.com/office/powerpoint/2010/main" val="34884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520" y="777299"/>
            <a:ext cx="9841653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Preparing the </a:t>
            </a:r>
            <a:r>
              <a:rPr lang="en-US" sz="4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options_fit.m</a:t>
            </a:r>
            <a:r>
              <a:rPr lang="en-US" sz="4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861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3B10-DBE1-401B-3AA8-2D646789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BBE2-114E-41B4-5211-FF1FE4B1F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877" y="1845734"/>
            <a:ext cx="10431575" cy="3274907"/>
          </a:xfrm>
        </p:spPr>
        <p:txBody>
          <a:bodyPr>
            <a:normAutofit/>
          </a:bodyPr>
          <a:lstStyle/>
          <a:p>
            <a:pPr>
              <a:buClr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Prior to fitting the model to data, multiple parameters must be specified in an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options_fit.m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structured file.</a:t>
            </a:r>
          </a:p>
          <a:p>
            <a:pPr lvl="1"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of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options_fit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can be customized.</a:t>
            </a:r>
          </a:p>
          <a:p>
            <a:pPr>
              <a:buClrTx/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Required Specification Sections :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Properties </a:t>
            </a:r>
          </a:p>
          <a:p>
            <a:pPr lvl="1"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Estimation</a:t>
            </a:r>
          </a:p>
          <a:p>
            <a:pPr lvl="1"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 Model</a:t>
            </a:r>
          </a:p>
          <a:p>
            <a:pPr lvl="1">
              <a:buClrTx/>
              <a:buFontTx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Rolling Window Analysis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6DFC0-F01A-A0CC-5763-E9F85359B687}"/>
              </a:ext>
            </a:extLst>
          </p:cNvPr>
          <p:cNvSpPr txBox="1"/>
          <p:nvPr/>
        </p:nvSpPr>
        <p:spPr>
          <a:xfrm>
            <a:off x="883302" y="4957166"/>
            <a:ext cx="10425396" cy="1143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01168" lvl="1" indent="0">
              <a:spcAft>
                <a:spcPts val="1000"/>
              </a:spcAft>
              <a:buNone/>
            </a:pP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Tutorial: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 will be using two different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options_fit.m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files for this tutorial:</a:t>
            </a:r>
          </a:p>
          <a:p>
            <a:pPr marL="658368" lvl="1" indent="-457200">
              <a:buAutoNum type="arabicParenBoth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options_fit_SEIR_flu1918_dist1_1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58368" lvl="1" indent="-457200">
              <a:buAutoNum type="arabicParenBoth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options_fit_SEIR_flu1918_dist1_3</a:t>
            </a:r>
          </a:p>
        </p:txBody>
      </p:sp>
    </p:spTree>
    <p:extLst>
      <p:ext uri="{BB962C8B-B14F-4D97-AF65-F5344CB8AC3E}">
        <p14:creationId xmlns:p14="http://schemas.microsoft.com/office/powerpoint/2010/main" val="220874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76D25A8-CBA8-A030-1E9D-9C6F343E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88" y="506816"/>
            <a:ext cx="8490224" cy="4011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Lightning Bolt 11" descr="-">
            <a:extLst>
              <a:ext uri="{FF2B5EF4-FFF2-40B4-BE49-F238E27FC236}">
                <a16:creationId xmlns:a16="http://schemas.microsoft.com/office/drawing/2014/main" id="{A0938BE3-46E3-A1DA-9A7A-DB55C4D3A5D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ghtning Bolt 12" descr="-">
            <a:extLst>
              <a:ext uri="{FF2B5EF4-FFF2-40B4-BE49-F238E27FC236}">
                <a16:creationId xmlns:a16="http://schemas.microsoft.com/office/drawing/2014/main" id="{0577E04B-6F24-AF66-DF56-F96A9F627F5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 descr="-">
            <a:extLst>
              <a:ext uri="{FF2B5EF4-FFF2-40B4-BE49-F238E27FC236}">
                <a16:creationId xmlns:a16="http://schemas.microsoft.com/office/drawing/2014/main" id="{DACDE56F-D064-8AE3-C217-CA9F6A256A6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 descr="-">
            <a:extLst>
              <a:ext uri="{FF2B5EF4-FFF2-40B4-BE49-F238E27FC236}">
                <a16:creationId xmlns:a16="http://schemas.microsoft.com/office/drawing/2014/main" id="{8EFE264E-CAC2-E867-15D0-DD78890699F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A65D38-DAF2-B2BD-3037-364184E5218B}"/>
              </a:ext>
            </a:extLst>
          </p:cNvPr>
          <p:cNvCxnSpPr>
            <a:cxnSpLocks/>
          </p:cNvCxnSpPr>
          <p:nvPr/>
        </p:nvCxnSpPr>
        <p:spPr>
          <a:xfrm>
            <a:off x="1950315" y="3554620"/>
            <a:ext cx="109728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E8D749-A87F-6CE0-9BF2-CB817136173C}"/>
              </a:ext>
            </a:extLst>
          </p:cNvPr>
          <p:cNvCxnSpPr>
            <a:cxnSpLocks/>
          </p:cNvCxnSpPr>
          <p:nvPr/>
        </p:nvCxnSpPr>
        <p:spPr>
          <a:xfrm>
            <a:off x="1974448" y="3950036"/>
            <a:ext cx="9144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71DACD-6D3C-C19B-F8F4-3066F3508A84}"/>
              </a:ext>
            </a:extLst>
          </p:cNvPr>
          <p:cNvCxnSpPr>
            <a:cxnSpLocks/>
          </p:cNvCxnSpPr>
          <p:nvPr/>
        </p:nvCxnSpPr>
        <p:spPr>
          <a:xfrm>
            <a:off x="1927252" y="4351632"/>
            <a:ext cx="82296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0A70892-311D-F1B8-09BA-3204C730C6DD}"/>
              </a:ext>
            </a:extLst>
          </p:cNvPr>
          <p:cNvSpPr txBox="1"/>
          <p:nvPr/>
        </p:nvSpPr>
        <p:spPr>
          <a:xfrm>
            <a:off x="1850888" y="4936523"/>
            <a:ext cx="8559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cadfilename1: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name of the data file.</a:t>
            </a:r>
          </a:p>
          <a:p>
            <a:pPr marL="342900" indent="-342900">
              <a:buAutoNum type="arabicParenBoth"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caddisease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Name of the process of interest</a:t>
            </a:r>
          </a:p>
          <a:p>
            <a:pPr marL="342900" indent="-342900">
              <a:buAutoNum type="arabicParenBoth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datatype: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Nature of the data </a:t>
            </a:r>
          </a:p>
        </p:txBody>
      </p:sp>
    </p:spTree>
    <p:extLst>
      <p:ext uri="{BB962C8B-B14F-4D97-AF65-F5344CB8AC3E}">
        <p14:creationId xmlns:p14="http://schemas.microsoft.com/office/powerpoint/2010/main" val="3628302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ghtning Bolt 11" descr="-">
            <a:extLst>
              <a:ext uri="{FF2B5EF4-FFF2-40B4-BE49-F238E27FC236}">
                <a16:creationId xmlns:a16="http://schemas.microsoft.com/office/drawing/2014/main" id="{A0938BE3-46E3-A1DA-9A7A-DB55C4D3A5D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ghtning Bolt 12" descr="-">
            <a:extLst>
              <a:ext uri="{FF2B5EF4-FFF2-40B4-BE49-F238E27FC236}">
                <a16:creationId xmlns:a16="http://schemas.microsoft.com/office/drawing/2014/main" id="{0577E04B-6F24-AF66-DF56-F96A9F627F5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 descr="-">
            <a:extLst>
              <a:ext uri="{FF2B5EF4-FFF2-40B4-BE49-F238E27FC236}">
                <a16:creationId xmlns:a16="http://schemas.microsoft.com/office/drawing/2014/main" id="{DACDE56F-D064-8AE3-C217-CA9F6A256A6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 descr="-">
            <a:extLst>
              <a:ext uri="{FF2B5EF4-FFF2-40B4-BE49-F238E27FC236}">
                <a16:creationId xmlns:a16="http://schemas.microsoft.com/office/drawing/2014/main" id="{8EFE264E-CAC2-E867-15D0-DD78890699F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E0CADC7B-297D-0FF6-6F68-E17EEAA33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88"/>
          <a:stretch/>
        </p:blipFill>
        <p:spPr>
          <a:xfrm>
            <a:off x="508306" y="515209"/>
            <a:ext cx="5729796" cy="586328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92F1F6-965F-89B4-7A30-2466FE4EE784}"/>
              </a:ext>
            </a:extLst>
          </p:cNvPr>
          <p:cNvCxnSpPr/>
          <p:nvPr/>
        </p:nvCxnSpPr>
        <p:spPr>
          <a:xfrm>
            <a:off x="642551" y="1309816"/>
            <a:ext cx="56223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BC4630-5DA6-8448-29EA-403C0D17FB30}"/>
              </a:ext>
            </a:extLst>
          </p:cNvPr>
          <p:cNvCxnSpPr/>
          <p:nvPr/>
        </p:nvCxnSpPr>
        <p:spPr>
          <a:xfrm>
            <a:off x="597250" y="2592853"/>
            <a:ext cx="56223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94FC03-325C-B538-2A77-D2461E5FB495}"/>
              </a:ext>
            </a:extLst>
          </p:cNvPr>
          <p:cNvCxnSpPr>
            <a:cxnSpLocks/>
          </p:cNvCxnSpPr>
          <p:nvPr/>
        </p:nvCxnSpPr>
        <p:spPr>
          <a:xfrm>
            <a:off x="597250" y="6030976"/>
            <a:ext cx="1175945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6CEF93-EBA4-927F-07D0-6FB610DEEFC4}"/>
              </a:ext>
            </a:extLst>
          </p:cNvPr>
          <p:cNvCxnSpPr>
            <a:cxnSpLocks/>
          </p:cNvCxnSpPr>
          <p:nvPr/>
        </p:nvCxnSpPr>
        <p:spPr>
          <a:xfrm>
            <a:off x="578716" y="6310720"/>
            <a:ext cx="455134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2E744F-6942-52B9-00D5-E4DAB8571B9E}"/>
              </a:ext>
            </a:extLst>
          </p:cNvPr>
          <p:cNvSpPr txBox="1"/>
          <p:nvPr/>
        </p:nvSpPr>
        <p:spPr>
          <a:xfrm>
            <a:off x="6372347" y="515209"/>
            <a:ext cx="5729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method1: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The type of estimation method.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Five options available: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NLSQ, MLE Poisson, and three MLE Neg. Binomial options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estimation method option should match the appropriate error structure.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D7F86A-6D01-8973-0681-EC21B9139C08}"/>
              </a:ext>
            </a:extLst>
          </p:cNvPr>
          <p:cNvSpPr txBox="1"/>
          <p:nvPr/>
        </p:nvSpPr>
        <p:spPr>
          <a:xfrm>
            <a:off x="6505832" y="5362832"/>
            <a:ext cx="524544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Tutorial: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As we are working with smaller case counts, we will stick with Poisson and Negative Binomial error structures.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29F13-70B7-C695-C364-54AE834400E6}"/>
              </a:ext>
            </a:extLst>
          </p:cNvPr>
          <p:cNvSpPr txBox="1"/>
          <p:nvPr/>
        </p:nvSpPr>
        <p:spPr>
          <a:xfrm>
            <a:off x="6372347" y="2566375"/>
            <a:ext cx="5729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(2)dist1: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Error structure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Six options available: Normal, Poisson, and four Neg. Binomial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2B23F9-55BB-0D7E-2D21-1DA9A963A096}"/>
              </a:ext>
            </a:extLst>
          </p:cNvPr>
          <p:cNvSpPr txBox="1"/>
          <p:nvPr/>
        </p:nvSpPr>
        <p:spPr>
          <a:xfrm>
            <a:off x="6431692" y="3694213"/>
            <a:ext cx="5670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numstartpoints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Number of initial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guesses for optimization procedure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B2636-7B2D-64F2-F713-53099D609818}"/>
              </a:ext>
            </a:extLst>
          </p:cNvPr>
          <p:cNvSpPr txBox="1"/>
          <p:nvPr/>
        </p:nvSpPr>
        <p:spPr>
          <a:xfrm>
            <a:off x="6431691" y="4635959"/>
            <a:ext cx="513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(4)B: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Number of bootstrap realizations </a:t>
            </a:r>
          </a:p>
        </p:txBody>
      </p:sp>
    </p:spTree>
    <p:extLst>
      <p:ext uri="{BB962C8B-B14F-4D97-AF65-F5344CB8AC3E}">
        <p14:creationId xmlns:p14="http://schemas.microsoft.com/office/powerpoint/2010/main" val="2335840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ghtning Bolt 11" descr="-">
            <a:extLst>
              <a:ext uri="{FF2B5EF4-FFF2-40B4-BE49-F238E27FC236}">
                <a16:creationId xmlns:a16="http://schemas.microsoft.com/office/drawing/2014/main" id="{A0938BE3-46E3-A1DA-9A7A-DB55C4D3A5D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ghtning Bolt 12" descr="-">
            <a:extLst>
              <a:ext uri="{FF2B5EF4-FFF2-40B4-BE49-F238E27FC236}">
                <a16:creationId xmlns:a16="http://schemas.microsoft.com/office/drawing/2014/main" id="{0577E04B-6F24-AF66-DF56-F96A9F627F5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 descr="-">
            <a:extLst>
              <a:ext uri="{FF2B5EF4-FFF2-40B4-BE49-F238E27FC236}">
                <a16:creationId xmlns:a16="http://schemas.microsoft.com/office/drawing/2014/main" id="{DACDE56F-D064-8AE3-C217-CA9F6A256A6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 descr="-">
            <a:extLst>
              <a:ext uri="{FF2B5EF4-FFF2-40B4-BE49-F238E27FC236}">
                <a16:creationId xmlns:a16="http://schemas.microsoft.com/office/drawing/2014/main" id="{8EFE264E-CAC2-E867-15D0-DD78890699F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220F90ED-60D3-1004-276B-9ED95A31E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66" y="1378081"/>
            <a:ext cx="11247066" cy="4615248"/>
          </a:xfrm>
          <a:ln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0CD8B3-DD4A-6E0D-9618-2E970E1C7980}"/>
              </a:ext>
            </a:extLst>
          </p:cNvPr>
          <p:cNvSpPr txBox="1">
            <a:spLocks/>
          </p:cNvSpPr>
          <p:nvPr/>
        </p:nvSpPr>
        <p:spPr>
          <a:xfrm>
            <a:off x="297194" y="277230"/>
            <a:ext cx="11597613" cy="117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Specifying the ODE Model –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options_fit.m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6595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ghtning Bolt 11" descr="-">
            <a:extLst>
              <a:ext uri="{FF2B5EF4-FFF2-40B4-BE49-F238E27FC236}">
                <a16:creationId xmlns:a16="http://schemas.microsoft.com/office/drawing/2014/main" id="{A0938BE3-46E3-A1DA-9A7A-DB55C4D3A5D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ghtning Bolt 12" descr="-">
            <a:extLst>
              <a:ext uri="{FF2B5EF4-FFF2-40B4-BE49-F238E27FC236}">
                <a16:creationId xmlns:a16="http://schemas.microsoft.com/office/drawing/2014/main" id="{0577E04B-6F24-AF66-DF56-F96A9F627F5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 descr="-">
            <a:extLst>
              <a:ext uri="{FF2B5EF4-FFF2-40B4-BE49-F238E27FC236}">
                <a16:creationId xmlns:a16="http://schemas.microsoft.com/office/drawing/2014/main" id="{DACDE56F-D064-8AE3-C217-CA9F6A256A6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 descr="-">
            <a:extLst>
              <a:ext uri="{FF2B5EF4-FFF2-40B4-BE49-F238E27FC236}">
                <a16:creationId xmlns:a16="http://schemas.microsoft.com/office/drawing/2014/main" id="{8EFE264E-CAC2-E867-15D0-DD78890699F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paper&#10;&#10;Description automatically generated">
            <a:extLst>
              <a:ext uri="{FF2B5EF4-FFF2-40B4-BE49-F238E27FC236}">
                <a16:creationId xmlns:a16="http://schemas.microsoft.com/office/drawing/2014/main" id="{D43D6111-DB79-1537-0418-6FBABEAD3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8" y="623795"/>
            <a:ext cx="10087515" cy="2805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85D82-8C0B-0467-41E0-D6D5C993AC7E}"/>
              </a:ext>
            </a:extLst>
          </p:cNvPr>
          <p:cNvSpPr txBox="1"/>
          <p:nvPr/>
        </p:nvSpPr>
        <p:spPr>
          <a:xfrm>
            <a:off x="1095488" y="3892378"/>
            <a:ext cx="1008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windowsize1: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size of the moving window or calibration period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DEEF9-127E-7EC1-C10A-867936F69DC7}"/>
              </a:ext>
            </a:extLst>
          </p:cNvPr>
          <p:cNvSpPr txBox="1"/>
          <p:nvPr/>
        </p:nvSpPr>
        <p:spPr>
          <a:xfrm>
            <a:off x="1095487" y="4310448"/>
            <a:ext cx="1008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(2)tstart1: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Start of the rolling window analysis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300AC-E95C-1B26-491B-0D95E4B62949}"/>
              </a:ext>
            </a:extLst>
          </p:cNvPr>
          <p:cNvSpPr txBox="1"/>
          <p:nvPr/>
        </p:nvSpPr>
        <p:spPr>
          <a:xfrm>
            <a:off x="1095487" y="4773826"/>
            <a:ext cx="1008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(3)tend1: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End of the rolling window analysis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5E660-B9CB-5594-9636-7A05E1402CD4}"/>
              </a:ext>
            </a:extLst>
          </p:cNvPr>
          <p:cNvSpPr txBox="1"/>
          <p:nvPr/>
        </p:nvSpPr>
        <p:spPr>
          <a:xfrm>
            <a:off x="1095487" y="5222786"/>
            <a:ext cx="10087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(4)printscreen1: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Show the plots at the conclusion of running code </a:t>
            </a:r>
          </a:p>
        </p:txBody>
      </p:sp>
    </p:spTree>
    <p:extLst>
      <p:ext uri="{BB962C8B-B14F-4D97-AF65-F5344CB8AC3E}">
        <p14:creationId xmlns:p14="http://schemas.microsoft.com/office/powerpoint/2010/main" val="2673085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3B10-DBE1-401B-3AA8-2D646789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Rolling Window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BBE2-114E-41B4-5211-FF1FE4B1F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431575" cy="145075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rolling window analysis can be useful to assess the stability of the model parameters and forecasts over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Controls the data used to calibration the model (i.e., data that goes into the model)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6DFC0-F01A-A0CC-5763-E9F85359B687}"/>
              </a:ext>
            </a:extLst>
          </p:cNvPr>
          <p:cNvSpPr txBox="1"/>
          <p:nvPr/>
        </p:nvSpPr>
        <p:spPr>
          <a:xfrm>
            <a:off x="1047441" y="3098791"/>
            <a:ext cx="10425396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01168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</a:t>
            </a: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tstart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= 1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tend1 = 2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windowsize1 = 5</a:t>
            </a:r>
          </a:p>
          <a:p>
            <a:pPr marL="201168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1168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1168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1168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1168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1168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1168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01168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7D53B7-554C-FD41-D78B-B8C1F454F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339811"/>
              </p:ext>
            </p:extLst>
          </p:nvPr>
        </p:nvGraphicFramePr>
        <p:xfrm>
          <a:off x="1509823" y="3888858"/>
          <a:ext cx="95006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2392">
                  <a:extLst>
                    <a:ext uri="{9D8B030D-6E8A-4147-A177-3AD203B41FA5}">
                      <a16:colId xmlns:a16="http://schemas.microsoft.com/office/drawing/2014/main" val="26045022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4291069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980775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2331731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9618918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4457641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58059262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6679300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311120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4551516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4013251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2192647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8563389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5759489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6809002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40831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624468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Time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395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Cases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514398"/>
                  </a:ext>
                </a:extLst>
              </a:tr>
            </a:tbl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4B536C-48F1-1E82-157E-649068E35FE7}"/>
              </a:ext>
            </a:extLst>
          </p:cNvPr>
          <p:cNvCxnSpPr/>
          <p:nvPr/>
        </p:nvCxnSpPr>
        <p:spPr>
          <a:xfrm>
            <a:off x="2477529" y="4635942"/>
            <a:ext cx="0" cy="548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A5027F-1784-F8E5-670C-175389928FA6}"/>
              </a:ext>
            </a:extLst>
          </p:cNvPr>
          <p:cNvCxnSpPr/>
          <p:nvPr/>
        </p:nvCxnSpPr>
        <p:spPr>
          <a:xfrm>
            <a:off x="5224848" y="4630538"/>
            <a:ext cx="0" cy="548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362707-02C0-35AD-E017-2EE41CEBCC70}"/>
              </a:ext>
            </a:extLst>
          </p:cNvPr>
          <p:cNvCxnSpPr/>
          <p:nvPr/>
        </p:nvCxnSpPr>
        <p:spPr>
          <a:xfrm>
            <a:off x="2988275" y="4633882"/>
            <a:ext cx="0" cy="914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EA132A-9719-E8E9-0654-70DFC679C1D4}"/>
              </a:ext>
            </a:extLst>
          </p:cNvPr>
          <p:cNvCxnSpPr/>
          <p:nvPr/>
        </p:nvCxnSpPr>
        <p:spPr>
          <a:xfrm>
            <a:off x="5791199" y="4630538"/>
            <a:ext cx="0" cy="914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06D193-E88B-2A7E-93FA-CB881EC47726}"/>
              </a:ext>
            </a:extLst>
          </p:cNvPr>
          <p:cNvCxnSpPr>
            <a:cxnSpLocks/>
          </p:cNvCxnSpPr>
          <p:nvPr/>
        </p:nvCxnSpPr>
        <p:spPr>
          <a:xfrm flipV="1">
            <a:off x="2477529" y="5173391"/>
            <a:ext cx="2747319" cy="5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2A0E73-2A92-4578-9728-E5C3D1C23210}"/>
              </a:ext>
            </a:extLst>
          </p:cNvPr>
          <p:cNvCxnSpPr>
            <a:cxnSpLocks/>
          </p:cNvCxnSpPr>
          <p:nvPr/>
        </p:nvCxnSpPr>
        <p:spPr>
          <a:xfrm>
            <a:off x="2988274" y="5544938"/>
            <a:ext cx="28029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77E7BAD-E9FF-6DEE-B013-784AC233321F}"/>
              </a:ext>
            </a:extLst>
          </p:cNvPr>
          <p:cNvSpPr txBox="1"/>
          <p:nvPr/>
        </p:nvSpPr>
        <p:spPr>
          <a:xfrm>
            <a:off x="3019872" y="4828830"/>
            <a:ext cx="214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Rolling Window #1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D964AE-A986-8F8A-5D54-49A4ECB2AAC0}"/>
              </a:ext>
            </a:extLst>
          </p:cNvPr>
          <p:cNvSpPr txBox="1"/>
          <p:nvPr/>
        </p:nvSpPr>
        <p:spPr>
          <a:xfrm>
            <a:off x="3390428" y="5198111"/>
            <a:ext cx="2148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Rolling Window #2</a:t>
            </a:r>
          </a:p>
        </p:txBody>
      </p:sp>
    </p:spTree>
    <p:extLst>
      <p:ext uri="{BB962C8B-B14F-4D97-AF65-F5344CB8AC3E}">
        <p14:creationId xmlns:p14="http://schemas.microsoft.com/office/powerpoint/2010/main" val="1015183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D3B580-63F3-DA32-E4F2-280DBA436651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435974-232C-DC07-3367-C500D09D3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002601"/>
              </p:ext>
            </p:extLst>
          </p:nvPr>
        </p:nvGraphicFramePr>
        <p:xfrm>
          <a:off x="1249680" y="4956044"/>
          <a:ext cx="969264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6045022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84291069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980775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2331731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9618918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14457641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58059262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6679300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5311120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4551516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4013251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2192647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68563389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5759489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6809002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4083173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624468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Time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395357"/>
                  </a:ext>
                </a:extLst>
              </a:tr>
              <a:tr h="355260">
                <a:tc>
                  <a:txBody>
                    <a:bodyPr/>
                    <a:lstStyle/>
                    <a:p>
                      <a:r>
                        <a:rPr lang="en-US" b="1" dirty="0"/>
                        <a:t>Cases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514398"/>
                  </a:ext>
                </a:extLst>
              </a:tr>
            </a:tbl>
          </a:graphicData>
        </a:graphic>
      </p:graphicFrame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A9D8940D-BBBA-D86F-30F0-AA0A965775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CB530F0F-85D5-2C21-1A0B-EFEB3482DB5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10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Generating preliminary model solutions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8E3955-285B-DAF8-DB96-6624757A102C}"/>
              </a:ext>
            </a:extLst>
          </p:cNvPr>
          <p:cNvSpPr txBox="1"/>
          <p:nvPr/>
        </p:nvSpPr>
        <p:spPr>
          <a:xfrm>
            <a:off x="1240506" y="4431733"/>
            <a:ext cx="63872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plotODEModel</a:t>
            </a:r>
            <a:r>
              <a:rPr lang="en-US" sz="2500" i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56953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C35A96-2355-FA9E-C5DD-76391DD37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7" y="69447"/>
            <a:ext cx="11539327" cy="6178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90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C5D7-C818-FBF1-3387-CA508A19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5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752F-1D28-DCE8-4298-B6AC61C4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Its often helpful to check that the user has correctly specified the model by checking that the model’s solutions for the parameter ranges specified by the user correspond to a broad range of expected solutions</a:t>
            </a:r>
          </a:p>
          <a:p>
            <a:pPr marL="0" indent="0" algn="ctr">
              <a:spcAft>
                <a:spcPts val="1800"/>
              </a:spcAft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plotODEModel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(@optionsFitFileName)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Produces plots showing model solutions of state variables by generating a random sample of parameter sets from the specified parameter ranges and time-period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DCDA1-EFA4-69E1-EBA8-9C3CF4700C9C}"/>
              </a:ext>
            </a:extLst>
          </p:cNvPr>
          <p:cNvSpPr txBox="1"/>
          <p:nvPr/>
        </p:nvSpPr>
        <p:spPr>
          <a:xfrm>
            <a:off x="1097280" y="4753232"/>
            <a:ext cx="10058400" cy="13234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Tutorial Code Call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plotODEModel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(@options_fit_SEIR_flu1918_dist1_1)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894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FC638271-63E0-D84E-3424-021B292A9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16" y="518913"/>
            <a:ext cx="10195968" cy="5651594"/>
          </a:xfrm>
          <a:prstGeom prst="rect">
            <a:avLst/>
          </a:prstGeom>
          <a:ln>
            <a:noFill/>
          </a:ln>
        </p:spPr>
      </p:pic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1EF2A5F7-FFAE-BB80-6854-8AE48A1F6AE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 descr="-">
            <a:extLst>
              <a:ext uri="{FF2B5EF4-FFF2-40B4-BE49-F238E27FC236}">
                <a16:creationId xmlns:a16="http://schemas.microsoft.com/office/drawing/2014/main" id="{7E36B274-4E5C-161C-E247-DF6D2CC2678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 descr="-">
            <a:extLst>
              <a:ext uri="{FF2B5EF4-FFF2-40B4-BE49-F238E27FC236}">
                <a16:creationId xmlns:a16="http://schemas.microsoft.com/office/drawing/2014/main" id="{DF72D76C-D7C9-5460-C926-6743EF86F41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 descr="-">
            <a:extLst>
              <a:ext uri="{FF2B5EF4-FFF2-40B4-BE49-F238E27FC236}">
                <a16:creationId xmlns:a16="http://schemas.microsoft.com/office/drawing/2014/main" id="{18F58C86-4279-4D6E-42FC-98D0C7B9ABC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27249A-3FEC-BF02-70D7-F2D839588D22}"/>
              </a:ext>
            </a:extLst>
          </p:cNvPr>
          <p:cNvSpPr txBox="1"/>
          <p:nvPr/>
        </p:nvSpPr>
        <p:spPr>
          <a:xfrm>
            <a:off x="195376" y="1303867"/>
            <a:ext cx="1781387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model solutions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65E116-0181-E3B5-7F4E-803CDC07D41F}"/>
              </a:ext>
            </a:extLst>
          </p:cNvPr>
          <p:cNvCxnSpPr>
            <a:cxnSpLocks/>
          </p:cNvCxnSpPr>
          <p:nvPr/>
        </p:nvCxnSpPr>
        <p:spPr>
          <a:xfrm>
            <a:off x="1976763" y="1765532"/>
            <a:ext cx="1626650" cy="659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3D5F19-5DF3-FA3C-71D2-DFB603543442}"/>
              </a:ext>
            </a:extLst>
          </p:cNvPr>
          <p:cNvSpPr txBox="1"/>
          <p:nvPr/>
        </p:nvSpPr>
        <p:spPr>
          <a:xfrm>
            <a:off x="131029" y="4570708"/>
            <a:ext cx="1910080" cy="19389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solution that follows the data most closely based on the sum of squared errors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78689F-371C-072D-261C-DFA4C61E9E64}"/>
              </a:ext>
            </a:extLst>
          </p:cNvPr>
          <p:cNvCxnSpPr/>
          <p:nvPr/>
        </p:nvCxnSpPr>
        <p:spPr>
          <a:xfrm>
            <a:off x="2038773" y="4856480"/>
            <a:ext cx="826347" cy="674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69476B-49EF-C80B-3B82-C1001DAEBE09}"/>
              </a:ext>
            </a:extLst>
          </p:cNvPr>
          <p:cNvSpPr txBox="1"/>
          <p:nvPr/>
        </p:nvSpPr>
        <p:spPr>
          <a:xfrm>
            <a:off x="10380659" y="210089"/>
            <a:ext cx="1626650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Time-series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69683E-6F09-4E66-442A-6564132FB4FE}"/>
              </a:ext>
            </a:extLst>
          </p:cNvPr>
          <p:cNvCxnSpPr>
            <a:stCxn id="16" idx="2"/>
          </p:cNvCxnSpPr>
          <p:nvPr/>
        </p:nvCxnSpPr>
        <p:spPr>
          <a:xfrm flipH="1">
            <a:off x="10065173" y="917975"/>
            <a:ext cx="1128811" cy="1083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723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time&#10;&#10;Description automatically generated with medium confidence">
            <a:extLst>
              <a:ext uri="{FF2B5EF4-FFF2-40B4-BE49-F238E27FC236}">
                <a16:creationId xmlns:a16="http://schemas.microsoft.com/office/drawing/2014/main" id="{03BD13A5-620E-64AE-643E-F225D18E8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72" y="529956"/>
            <a:ext cx="10460255" cy="5798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ightning Bolt 7" descr="-">
            <a:extLst>
              <a:ext uri="{FF2B5EF4-FFF2-40B4-BE49-F238E27FC236}">
                <a16:creationId xmlns:a16="http://schemas.microsoft.com/office/drawing/2014/main" id="{0A0ABB5D-CBFD-834A-6B4A-5FD54A61FA4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 descr="-">
            <a:extLst>
              <a:ext uri="{FF2B5EF4-FFF2-40B4-BE49-F238E27FC236}">
                <a16:creationId xmlns:a16="http://schemas.microsoft.com/office/drawing/2014/main" id="{D106284C-66BE-555F-DCF5-867AB0A8B54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 descr="-">
            <a:extLst>
              <a:ext uri="{FF2B5EF4-FFF2-40B4-BE49-F238E27FC236}">
                <a16:creationId xmlns:a16="http://schemas.microsoft.com/office/drawing/2014/main" id="{85D3A56F-7F05-95AE-A979-7F91AF0548F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 descr="-">
            <a:extLst>
              <a:ext uri="{FF2B5EF4-FFF2-40B4-BE49-F238E27FC236}">
                <a16:creationId xmlns:a16="http://schemas.microsoft.com/office/drawing/2014/main" id="{F5A6348B-6E0C-8613-330C-D9949DC130F8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21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Fitting, plotting, and evaluating the model with quantified uncertainty</a:t>
            </a:r>
            <a:endParaRPr lang="en-US" sz="4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F84FE-8806-18AE-A689-EA1D7B2EE747}"/>
              </a:ext>
            </a:extLst>
          </p:cNvPr>
          <p:cNvSpPr txBox="1"/>
          <p:nvPr/>
        </p:nvSpPr>
        <p:spPr>
          <a:xfrm>
            <a:off x="1097279" y="4461840"/>
            <a:ext cx="6366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Poisson and Neg. Binomial Error Structures </a:t>
            </a:r>
          </a:p>
        </p:txBody>
      </p:sp>
    </p:spTree>
    <p:extLst>
      <p:ext uri="{BB962C8B-B14F-4D97-AF65-F5344CB8AC3E}">
        <p14:creationId xmlns:p14="http://schemas.microsoft.com/office/powerpoint/2010/main" val="1105955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C5D7-C818-FBF1-3387-CA508A19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One: Fitting the Model to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752F-1D28-DCE8-4298-B6AC61C4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 to obtaining model fit files and plotting the model fit, we first must fit the model to data with quantified uncertainty using the following code call:</a:t>
            </a:r>
          </a:p>
          <a:p>
            <a:pPr marL="0" indent="0" algn="ctr">
              <a:spcAft>
                <a:spcPts val="1800"/>
              </a:spcAft>
              <a:buNone/>
            </a:pP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Run_Fit_ODEModel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(@OptionsFitFileName,tstart1,tend1,windowsize1)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tstart1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tend1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windowsize1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correspond to the values entered in the rolling window analysis section of the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options_fit.m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file. 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AD42-D7A5-A1AA-4B0C-8473F16362A0}"/>
              </a:ext>
            </a:extLst>
          </p:cNvPr>
          <p:cNvSpPr txBox="1"/>
          <p:nvPr/>
        </p:nvSpPr>
        <p:spPr>
          <a:xfrm>
            <a:off x="836506" y="4422544"/>
            <a:ext cx="10579947" cy="14465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Tutorial Code: (1) Poisson &amp; (2) Negative Binomial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ctr">
              <a:buAutoNum type="arabicParenBoth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Run_Fit_ODEModel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(@options_fit_SEIR_flu1918_dist1_1, 1, 1, 17)</a:t>
            </a:r>
          </a:p>
          <a:p>
            <a:pPr marL="457200" indent="-457200" algn="ctr">
              <a:buFontTx/>
              <a:buAutoNum type="arabicParenBoth"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Run_Fit_ODEModel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(@options_fit_SEIR_flu1918_dist1_3, 1, 1, 17)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004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C5D7-C818-FBF1-3387-CA508A19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Two: Plotting the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C752F-1D28-DCE8-4298-B6AC61C4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After obtaining the model fits, we can obtain information related to: (1) model fit, (2) model parameter estimates, (3) Monte Carlo standard errors, (4)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AICc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values, (5) calibration performance metrics, &amp; (6) composite parameter information for the specified model and data using the following call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.csv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files in output)</a:t>
            </a:r>
          </a:p>
          <a:p>
            <a:pPr marL="0" indent="0" algn="ctr">
              <a:spcAft>
                <a:spcPts val="1800"/>
              </a:spcAft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plotFit_ODEModel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(@OptionsFitFileName,tstart1,tend1,windowsize1)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tstart1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tend1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windowsize1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correspond to the values entered in the rolling window analysis section of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options_fit.m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file.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AD42-D7A5-A1AA-4B0C-8473F16362A0}"/>
              </a:ext>
            </a:extLst>
          </p:cNvPr>
          <p:cNvSpPr txBox="1"/>
          <p:nvPr/>
        </p:nvSpPr>
        <p:spPr>
          <a:xfrm>
            <a:off x="806027" y="4790579"/>
            <a:ext cx="10579947" cy="13234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Tutorial Code Call: (1) Poisson &amp; (2) Negative Binomial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ctr">
              <a:buAutoNum type="arabicParenBoth"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plotFit_ODEModel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(@options_fit_SEIR_flu1918_dist1_1, 1, 1, 17)</a:t>
            </a:r>
          </a:p>
          <a:p>
            <a:pPr marL="457200" indent="-457200" algn="ctr">
              <a:buFontTx/>
              <a:buAutoNum type="arabicParenBoth"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plotFit_ODEModel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(@options_fit_SEIR_flu1918_dist1_3, 1, 1, 17)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8937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Poisson Output </a:t>
            </a:r>
            <a:r>
              <a:rPr lang="en-US" sz="4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&lt;dist1 = 1&gt;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380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model&#10;&#10;Description automatically generated with medium confidence">
            <a:extLst>
              <a:ext uri="{FF2B5EF4-FFF2-40B4-BE49-F238E27FC236}">
                <a16:creationId xmlns:a16="http://schemas.microsoft.com/office/drawing/2014/main" id="{8BC6E54B-5BA3-2846-6077-016D7E701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158380"/>
            <a:ext cx="11115040" cy="61610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9B1FD-51F7-D0A8-C64F-843C7A27A5AD}"/>
              </a:ext>
            </a:extLst>
          </p:cNvPr>
          <p:cNvSpPr txBox="1"/>
          <p:nvPr/>
        </p:nvSpPr>
        <p:spPr>
          <a:xfrm>
            <a:off x="6450432" y="2224979"/>
            <a:ext cx="1910080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Median Model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A394B-EFF1-90DC-CFB8-7BD49D6FE467}"/>
              </a:ext>
            </a:extLst>
          </p:cNvPr>
          <p:cNvSpPr txBox="1"/>
          <p:nvPr/>
        </p:nvSpPr>
        <p:spPr>
          <a:xfrm>
            <a:off x="7928713" y="1014708"/>
            <a:ext cx="1626650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Time-series 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54F52F-471F-B480-4FC0-DF4D522CEAE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8439573" y="1722594"/>
            <a:ext cx="302465" cy="291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F32C0A-1099-5BC9-3580-EDA01BABDD9A}"/>
              </a:ext>
            </a:extLst>
          </p:cNvPr>
          <p:cNvSpPr txBox="1"/>
          <p:nvPr/>
        </p:nvSpPr>
        <p:spPr>
          <a:xfrm>
            <a:off x="4540352" y="3343456"/>
            <a:ext cx="19100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fits of 300 bootstrap realizations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A35F1-DF1F-B1B0-88B1-2D20232C8E83}"/>
              </a:ext>
            </a:extLst>
          </p:cNvPr>
          <p:cNvSpPr txBox="1"/>
          <p:nvPr/>
        </p:nvSpPr>
        <p:spPr>
          <a:xfrm>
            <a:off x="2633134" y="4359119"/>
            <a:ext cx="1457959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Predictive uncertainty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769460-FA54-73A1-BC44-01F414919DF2}"/>
              </a:ext>
            </a:extLst>
          </p:cNvPr>
          <p:cNvCxnSpPr>
            <a:stCxn id="6" idx="2"/>
          </p:cNvCxnSpPr>
          <p:nvPr/>
        </p:nvCxnSpPr>
        <p:spPr>
          <a:xfrm>
            <a:off x="7405472" y="2932865"/>
            <a:ext cx="397408" cy="203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855BE4-3F56-FB8A-4BFA-85A25A1331AF}"/>
              </a:ext>
            </a:extLst>
          </p:cNvPr>
          <p:cNvCxnSpPr>
            <a:cxnSpLocks/>
          </p:cNvCxnSpPr>
          <p:nvPr/>
        </p:nvCxnSpPr>
        <p:spPr>
          <a:xfrm>
            <a:off x="5425440" y="4359119"/>
            <a:ext cx="1422400" cy="822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C1E5C8-185E-9F10-DB4E-293DB5AD5ACA}"/>
              </a:ext>
            </a:extLst>
          </p:cNvPr>
          <p:cNvCxnSpPr>
            <a:stCxn id="11" idx="2"/>
          </p:cNvCxnSpPr>
          <p:nvPr/>
        </p:nvCxnSpPr>
        <p:spPr>
          <a:xfrm>
            <a:off x="3362114" y="5067005"/>
            <a:ext cx="223198" cy="31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69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frequency and frequency&#10;&#10;Description automatically generated with medium confidence">
            <a:extLst>
              <a:ext uri="{FF2B5EF4-FFF2-40B4-BE49-F238E27FC236}">
                <a16:creationId xmlns:a16="http://schemas.microsoft.com/office/drawing/2014/main" id="{050E2446-1D23-6442-CEA2-60D580E34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7" y="80834"/>
            <a:ext cx="11150407" cy="6180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8428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BE9A1B84-62A0-35B4-CD62-C249717D6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9" y="119757"/>
            <a:ext cx="10997443" cy="609584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2247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417388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Uploading Materials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6962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097C9E3C-9FF1-010D-AC7F-63F36EBD2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6" y="110017"/>
            <a:ext cx="11025449" cy="61113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8281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53" y="758952"/>
            <a:ext cx="10248053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Neg. Binomial Output </a:t>
            </a:r>
            <a:r>
              <a:rPr lang="en-US" sz="4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&lt;dist1 = 3&gt;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3584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7B9BFD5-9B56-FF98-FA98-E07286021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90" y="83873"/>
            <a:ext cx="11072620" cy="61375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63995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frequency and frequency&#10;&#10;Description automatically generated with medium confidence">
            <a:extLst>
              <a:ext uri="{FF2B5EF4-FFF2-40B4-BE49-F238E27FC236}">
                <a16:creationId xmlns:a16="http://schemas.microsoft.com/office/drawing/2014/main" id="{BA7A847C-282A-5EEA-5AB9-1B0109424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2" y="110136"/>
            <a:ext cx="11057176" cy="6128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1191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numbers and lines&#10;&#10;Description automatically generated">
            <a:extLst>
              <a:ext uri="{FF2B5EF4-FFF2-40B4-BE49-F238E27FC236}">
                <a16:creationId xmlns:a16="http://schemas.microsoft.com/office/drawing/2014/main" id="{29E96048-EA57-1572-2BC2-C3C67B3AC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2" y="124174"/>
            <a:ext cx="10979037" cy="608564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75042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graph with white text&#10;&#10;Description automatically generated">
            <a:extLst>
              <a:ext uri="{FF2B5EF4-FFF2-40B4-BE49-F238E27FC236}">
                <a16:creationId xmlns:a16="http://schemas.microsoft.com/office/drawing/2014/main" id="{F2C22971-8DE3-3F72-1B4A-19883464E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13" y="76894"/>
            <a:ext cx="11126975" cy="616764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8573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508" y="758952"/>
            <a:ext cx="9950026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Fit Comparison </a:t>
            </a:r>
            <a:endParaRPr lang="en-US" sz="45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3738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model&#10;&#10;Description automatically generated with medium confidence">
            <a:extLst>
              <a:ext uri="{FF2B5EF4-FFF2-40B4-BE49-F238E27FC236}">
                <a16:creationId xmlns:a16="http://schemas.microsoft.com/office/drawing/2014/main" id="{5A174C1B-8D5D-EAB3-5D90-13283F2F1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" r="6148"/>
          <a:stretch/>
        </p:blipFill>
        <p:spPr>
          <a:xfrm>
            <a:off x="274440" y="537985"/>
            <a:ext cx="5821559" cy="3620064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38EC8BD-D76E-FDAA-9719-0FB77CD5C7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r="8277"/>
          <a:stretch/>
        </p:blipFill>
        <p:spPr>
          <a:xfrm>
            <a:off x="5972175" y="533637"/>
            <a:ext cx="5623594" cy="36204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66975-7D83-3D43-C5AF-E43BF58B702F}"/>
              </a:ext>
            </a:extLst>
          </p:cNvPr>
          <p:cNvSpPr txBox="1"/>
          <p:nvPr/>
        </p:nvSpPr>
        <p:spPr>
          <a:xfrm>
            <a:off x="2230179" y="4481375"/>
            <a:ext cx="191008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E1A63-E22A-13E8-6FDC-96B3279578CE}"/>
              </a:ext>
            </a:extLst>
          </p:cNvPr>
          <p:cNvSpPr txBox="1"/>
          <p:nvPr/>
        </p:nvSpPr>
        <p:spPr>
          <a:xfrm>
            <a:off x="8051743" y="4479287"/>
            <a:ext cx="191008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Neg. Binomial </a:t>
            </a:r>
          </a:p>
        </p:txBody>
      </p:sp>
    </p:spTree>
    <p:extLst>
      <p:ext uri="{BB962C8B-B14F-4D97-AF65-F5344CB8AC3E}">
        <p14:creationId xmlns:p14="http://schemas.microsoft.com/office/powerpoint/2010/main" val="3611085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FF50EC7E-7E88-2194-0E18-AC4A20DCD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946"/>
            <a:ext cx="6520605" cy="3614351"/>
          </a:xfrm>
          <a:prstGeom prst="rect">
            <a:avLst/>
          </a:prstGeom>
        </p:spPr>
      </p:pic>
      <p:pic>
        <p:nvPicPr>
          <p:cNvPr id="8" name="Picture 7" descr="A blue graph with white text&#10;&#10;Description automatically generated">
            <a:extLst>
              <a:ext uri="{FF2B5EF4-FFF2-40B4-BE49-F238E27FC236}">
                <a16:creationId xmlns:a16="http://schemas.microsoft.com/office/drawing/2014/main" id="{769F946D-5117-9772-53DE-1323C5E97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5" r="-7435"/>
          <a:stretch/>
        </p:blipFill>
        <p:spPr>
          <a:xfrm>
            <a:off x="5967284" y="528540"/>
            <a:ext cx="6731342" cy="37311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581F3C-9E76-ED9C-0BAA-B696CD8D338D}"/>
              </a:ext>
            </a:extLst>
          </p:cNvPr>
          <p:cNvSpPr txBox="1"/>
          <p:nvPr/>
        </p:nvSpPr>
        <p:spPr>
          <a:xfrm>
            <a:off x="2305262" y="4527491"/>
            <a:ext cx="191008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7E004-4F03-81F2-58A7-22971CF4F943}"/>
              </a:ext>
            </a:extLst>
          </p:cNvPr>
          <p:cNvSpPr txBox="1"/>
          <p:nvPr/>
        </p:nvSpPr>
        <p:spPr>
          <a:xfrm>
            <a:off x="7976658" y="4527491"/>
            <a:ext cx="191008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Neg. Binomial </a:t>
            </a:r>
          </a:p>
        </p:txBody>
      </p:sp>
    </p:spTree>
    <p:extLst>
      <p:ext uri="{BB962C8B-B14F-4D97-AF65-F5344CB8AC3E}">
        <p14:creationId xmlns:p14="http://schemas.microsoft.com/office/powerpoint/2010/main" val="24166751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0E2E6D-2329-C411-963C-72EF9A8010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42176"/>
              </p:ext>
            </p:extLst>
          </p:nvPr>
        </p:nvGraphicFramePr>
        <p:xfrm>
          <a:off x="557106" y="956732"/>
          <a:ext cx="11077787" cy="3807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7956">
                  <a:extLst>
                    <a:ext uri="{9D8B030D-6E8A-4147-A177-3AD203B41FA5}">
                      <a16:colId xmlns:a16="http://schemas.microsoft.com/office/drawing/2014/main" val="3468854499"/>
                    </a:ext>
                  </a:extLst>
                </a:gridCol>
                <a:gridCol w="2017956">
                  <a:extLst>
                    <a:ext uri="{9D8B030D-6E8A-4147-A177-3AD203B41FA5}">
                      <a16:colId xmlns:a16="http://schemas.microsoft.com/office/drawing/2014/main" val="1654681038"/>
                    </a:ext>
                  </a:extLst>
                </a:gridCol>
                <a:gridCol w="2166769">
                  <a:extLst>
                    <a:ext uri="{9D8B030D-6E8A-4147-A177-3AD203B41FA5}">
                      <a16:colId xmlns:a16="http://schemas.microsoft.com/office/drawing/2014/main" val="3879116691"/>
                    </a:ext>
                  </a:extLst>
                </a:gridCol>
                <a:gridCol w="2634826">
                  <a:extLst>
                    <a:ext uri="{9D8B030D-6E8A-4147-A177-3AD203B41FA5}">
                      <a16:colId xmlns:a16="http://schemas.microsoft.com/office/drawing/2014/main" val="3735224124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3853005001"/>
                    </a:ext>
                  </a:extLst>
                </a:gridCol>
              </a:tblGrid>
              <a:tr h="79078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Coverage 95% PI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518462"/>
                  </a:ext>
                </a:extLst>
              </a:tr>
              <a:tr h="140110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SEIR model with Poisson error structure (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&lt;dist1&gt;=1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014130"/>
                  </a:ext>
                </a:extLst>
              </a:tr>
              <a:tr h="140110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SEIR model with negative binomial error structure (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&lt;dist1&gt;=3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87744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5923D7-59AC-3FFC-2C60-77053020A925}"/>
              </a:ext>
            </a:extLst>
          </p:cNvPr>
          <p:cNvSpPr txBox="1"/>
          <p:nvPr/>
        </p:nvSpPr>
        <p:spPr>
          <a:xfrm>
            <a:off x="582507" y="5052907"/>
            <a:ext cx="1116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 Obtained from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.csv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performance-calibration</a:t>
            </a:r>
            <a:r>
              <a:rPr lang="en-US" dirty="0"/>
              <a:t>…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306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C35A96-2355-FA9E-C5DD-76391DD37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8" y="74507"/>
            <a:ext cx="11537244" cy="61772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CE2BE2-6B9C-0992-8A5C-CA93031E5B43}"/>
              </a:ext>
            </a:extLst>
          </p:cNvPr>
          <p:cNvCxnSpPr/>
          <p:nvPr/>
        </p:nvCxnSpPr>
        <p:spPr>
          <a:xfrm flipH="1" flipV="1">
            <a:off x="1104054" y="304799"/>
            <a:ext cx="1673013" cy="214714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9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Generating, plotting and assessing model-based forecasts</a:t>
            </a:r>
            <a:endParaRPr lang="en-US" sz="4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9F84FE-8806-18AE-A689-EA1D7B2EE747}"/>
              </a:ext>
            </a:extLst>
          </p:cNvPr>
          <p:cNvSpPr txBox="1"/>
          <p:nvPr/>
        </p:nvSpPr>
        <p:spPr>
          <a:xfrm>
            <a:off x="1097279" y="4355658"/>
            <a:ext cx="85658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Neg. Binomial Error Structure &amp; Exponential Model  </a:t>
            </a:r>
          </a:p>
        </p:txBody>
      </p:sp>
    </p:spTree>
    <p:extLst>
      <p:ext uri="{BB962C8B-B14F-4D97-AF65-F5344CB8AC3E}">
        <p14:creationId xmlns:p14="http://schemas.microsoft.com/office/powerpoint/2010/main" val="19769441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FF3B-0FDD-8618-0EED-530AF922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dirty="0">
                <a:latin typeface="Arial" panose="020B0604020202020204" pitchFamily="34" charset="0"/>
                <a:cs typeface="Arial" panose="020B0604020202020204" pitchFamily="34" charset="0"/>
              </a:rPr>
              <a:t>Step One: Preparing the Code </a:t>
            </a:r>
          </a:p>
        </p:txBody>
      </p:sp>
      <p:pic>
        <p:nvPicPr>
          <p:cNvPr id="7" name="Picture 6" descr="A close-up of a green line&#10;&#10;Description automatically generated">
            <a:extLst>
              <a:ext uri="{FF2B5EF4-FFF2-40B4-BE49-F238E27FC236}">
                <a16:creationId xmlns:a16="http://schemas.microsoft.com/office/drawing/2014/main" id="{6F53A613-9F3E-A1B1-A0B6-F51BBF37F9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17"/>
          <a:stretch/>
        </p:blipFill>
        <p:spPr>
          <a:xfrm>
            <a:off x="1793871" y="1957496"/>
            <a:ext cx="8665217" cy="152887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D62C1-FA60-C5A4-9BE0-F7872E37AE09}"/>
              </a:ext>
            </a:extLst>
          </p:cNvPr>
          <p:cNvSpPr txBox="1"/>
          <p:nvPr/>
        </p:nvSpPr>
        <p:spPr>
          <a:xfrm>
            <a:off x="1066800" y="3706506"/>
            <a:ext cx="1005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getperformance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Indicator for calculating forecast performance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metrics.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the forecasting period extends past the available data,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getperformance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must be marked zero, or an error will occur.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forecastingperiod: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forecasting horizon (i.e., how many time 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points ahead the toolbox should predict)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File Name: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options_forecast_SEIR_flu1918_dist1_3</a:t>
            </a:r>
          </a:p>
        </p:txBody>
      </p:sp>
    </p:spTree>
    <p:extLst>
      <p:ext uri="{BB962C8B-B14F-4D97-AF65-F5344CB8AC3E}">
        <p14:creationId xmlns:p14="http://schemas.microsoft.com/office/powerpoint/2010/main" val="23978791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87A7-780A-6AF2-4FF8-BCFAEC7F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Two: Generating Forecasts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EDA38-3AB0-7139-A02C-B57FC4BAAA29}"/>
              </a:ext>
            </a:extLst>
          </p:cNvPr>
          <p:cNvSpPr txBox="1"/>
          <p:nvPr/>
        </p:nvSpPr>
        <p:spPr>
          <a:xfrm>
            <a:off x="1097279" y="1808633"/>
            <a:ext cx="1005839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Prior to obtaining model fits, forecasts, and associated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evaluation criteria we must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forecasts using the following code call:</a:t>
            </a:r>
          </a:p>
          <a:p>
            <a:pPr marL="0" indent="0" algn="ctr">
              <a:spcAft>
                <a:spcPts val="180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Run_Forecasting_ODEModels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(@OptionsForecastFileName,tstart1,tend1,windowsize1,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forecastingperiod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tstart1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tend1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windowsize1,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forecastingperiod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correspond to the values entered in the rolling window analysis section of the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options_forecast.m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CF414-AB17-9D9C-CA56-6346A5892553}"/>
              </a:ext>
            </a:extLst>
          </p:cNvPr>
          <p:cNvSpPr txBox="1"/>
          <p:nvPr/>
        </p:nvSpPr>
        <p:spPr>
          <a:xfrm>
            <a:off x="890690" y="4557306"/>
            <a:ext cx="10471575" cy="13234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Tutorial Code: (1) SEIR Negative Binomial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ctr">
              <a:buAutoNum type="arabicParenBoth"/>
            </a:pP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Run_Forecasting_ODEModel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(@options_forecast_SEIR_flu1918_dist1_3, 1, 1, 17,10)</a:t>
            </a:r>
          </a:p>
        </p:txBody>
      </p:sp>
    </p:spTree>
    <p:extLst>
      <p:ext uri="{BB962C8B-B14F-4D97-AF65-F5344CB8AC3E}">
        <p14:creationId xmlns:p14="http://schemas.microsoft.com/office/powerpoint/2010/main" val="36247895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CD55-0FD1-FF3F-855C-0D4725E5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Three: Plotting Forecasts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4F2CA-C6A6-B9FE-2558-AB57CA018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64458"/>
            <a:ext cx="10058400" cy="3457786"/>
          </a:xfrm>
        </p:spPr>
        <p:txBody>
          <a:bodyPr/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generating the model forecasts, we can obtain information related to: (1) forecasts, (2) model parameter estimates, (3) Monte Carlo standard errors, (4)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values, (5) calibration performance metrics, (6) forecast performance metrics, &amp;  (7) composite parameter information for the specified model and data using the following call (.csv files in output)</a:t>
            </a:r>
          </a:p>
          <a:p>
            <a:pPr marL="0" indent="0" algn="ctr">
              <a:spcAft>
                <a:spcPts val="1800"/>
              </a:spcAft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plotForecast_ODEModel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@OptionsForecastFileName,tstart1,tend1,windowsize1,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forecastingperiod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tstart1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tend1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windowsize1,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forecastingperiod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correspond to the values entered in the rolling window analysis section of the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options_forecast.m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4D8AF-CCF6-7242-FE67-253252E848C1}"/>
              </a:ext>
            </a:extLst>
          </p:cNvPr>
          <p:cNvSpPr txBox="1"/>
          <p:nvPr/>
        </p:nvSpPr>
        <p:spPr>
          <a:xfrm>
            <a:off x="890692" y="5074345"/>
            <a:ext cx="10471575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Tutorial Code: (1) SEIR Negative Binomial</a:t>
            </a:r>
          </a:p>
          <a:p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ctr">
              <a:buAutoNum type="arabicParenBoth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plotForecast_ODEModel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(@options_forecast_SEIR_flu1918_dist1_3, 1, 1, 17,10)</a:t>
            </a:r>
          </a:p>
        </p:txBody>
      </p:sp>
    </p:spTree>
    <p:extLst>
      <p:ext uri="{BB962C8B-B14F-4D97-AF65-F5344CB8AC3E}">
        <p14:creationId xmlns:p14="http://schemas.microsoft.com/office/powerpoint/2010/main" val="6010780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369FA05-6664-28C2-BE1D-EEFC13B6B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6"/>
            <a:ext cx="12192000" cy="6757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29105A-F163-FC90-8E73-9DDB42076807}"/>
              </a:ext>
            </a:extLst>
          </p:cNvPr>
          <p:cNvSpPr txBox="1"/>
          <p:nvPr/>
        </p:nvSpPr>
        <p:spPr>
          <a:xfrm>
            <a:off x="8158481" y="760950"/>
            <a:ext cx="2157306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Forecast Period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D216BF-4B50-FD4E-0CA5-97E39D52A8FD}"/>
              </a:ext>
            </a:extLst>
          </p:cNvPr>
          <p:cNvSpPr txBox="1"/>
          <p:nvPr/>
        </p:nvSpPr>
        <p:spPr>
          <a:xfrm>
            <a:off x="3359573" y="760950"/>
            <a:ext cx="2241974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Calibration Period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0F216-18F0-3F38-2EFA-F205D368BC52}"/>
              </a:ext>
            </a:extLst>
          </p:cNvPr>
          <p:cNvSpPr txBox="1"/>
          <p:nvPr/>
        </p:nvSpPr>
        <p:spPr>
          <a:xfrm>
            <a:off x="8166947" y="3178339"/>
            <a:ext cx="1457959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Predictive uncertainty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B8A12-E1EC-FE65-26A0-7E034F9B0F96}"/>
              </a:ext>
            </a:extLst>
          </p:cNvPr>
          <p:cNvSpPr txBox="1"/>
          <p:nvPr/>
        </p:nvSpPr>
        <p:spPr>
          <a:xfrm>
            <a:off x="2960052" y="4098685"/>
            <a:ext cx="19100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fits of 300 bootstrap realizations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EC428-C77F-B532-6BB8-518C8683A0D3}"/>
              </a:ext>
            </a:extLst>
          </p:cNvPr>
          <p:cNvSpPr txBox="1"/>
          <p:nvPr/>
        </p:nvSpPr>
        <p:spPr>
          <a:xfrm>
            <a:off x="4540353" y="2897719"/>
            <a:ext cx="2517461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Median Forecast/Fit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FBA52F-5468-C978-06A2-D5345494C89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398347" y="3297829"/>
            <a:ext cx="400737" cy="2689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7384B0-631F-3829-E0E3-C182ADFB5ACC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799084" y="3297829"/>
            <a:ext cx="2952063" cy="219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68FC65-9AB9-70A6-FEF3-73A143110A8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895927" y="3886225"/>
            <a:ext cx="126153" cy="111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744465-5B30-BEBD-5BFE-E6B184685496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915092" y="5114348"/>
            <a:ext cx="3230775" cy="744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5F5A2F-618E-D5DD-0206-B53092BF6CCD}"/>
              </a:ext>
            </a:extLst>
          </p:cNvPr>
          <p:cNvSpPr txBox="1"/>
          <p:nvPr/>
        </p:nvSpPr>
        <p:spPr>
          <a:xfrm>
            <a:off x="8317653" y="2096863"/>
            <a:ext cx="2099309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Timeseries Data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944EF2-06BE-C42F-BAB0-6A0CF0CC09E8}"/>
              </a:ext>
            </a:extLst>
          </p:cNvPr>
          <p:cNvCxnSpPr/>
          <p:nvPr/>
        </p:nvCxnSpPr>
        <p:spPr>
          <a:xfrm>
            <a:off x="9360747" y="2496973"/>
            <a:ext cx="1273386" cy="14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91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FA0A33-02C3-4EB7-7C03-D6D392B69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73" y="189882"/>
            <a:ext cx="10044855" cy="60991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DD48D4-7DC1-A870-698B-7D1981228857}"/>
              </a:ext>
            </a:extLst>
          </p:cNvPr>
          <p:cNvCxnSpPr>
            <a:cxnSpLocks/>
          </p:cNvCxnSpPr>
          <p:nvPr/>
        </p:nvCxnSpPr>
        <p:spPr>
          <a:xfrm>
            <a:off x="1517227" y="480907"/>
            <a:ext cx="6299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1582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the weather&#10;&#10;Description automatically generated with medium confidence">
            <a:extLst>
              <a:ext uri="{FF2B5EF4-FFF2-40B4-BE49-F238E27FC236}">
                <a16:creationId xmlns:a16="http://schemas.microsoft.com/office/drawing/2014/main" id="{10C3F1A7-877B-C99E-60A8-9A528197C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97419"/>
            <a:ext cx="10993120" cy="6093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96480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A77C84F9-F270-066E-0743-DF63D9375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3" y="133109"/>
            <a:ext cx="10994235" cy="609407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93095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508" y="758952"/>
            <a:ext cx="9950026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Comparison </a:t>
            </a:r>
            <a:endParaRPr lang="en-US" sz="45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0DB2B-31DD-4905-0A29-A9AD7ABCB58A}"/>
              </a:ext>
            </a:extLst>
          </p:cNvPr>
          <p:cNvSpPr txBox="1"/>
          <p:nvPr/>
        </p:nvSpPr>
        <p:spPr>
          <a:xfrm>
            <a:off x="1090508" y="4441520"/>
            <a:ext cx="81518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SEIR Neg. Binomial &amp; Exponential Neg. Binomial </a:t>
            </a:r>
          </a:p>
        </p:txBody>
      </p:sp>
    </p:spTree>
    <p:extLst>
      <p:ext uri="{BB962C8B-B14F-4D97-AF65-F5344CB8AC3E}">
        <p14:creationId xmlns:p14="http://schemas.microsoft.com/office/powerpoint/2010/main" val="34715283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FD1A-F1EF-CDCC-F65D-89694CA8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Specifying the Exponential Model</a:t>
            </a:r>
            <a:endParaRPr lang="en-US" sz="4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1C6B4-73A7-F83B-1162-6F1AF63AC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1870"/>
          <a:stretch/>
        </p:blipFill>
        <p:spPr>
          <a:xfrm>
            <a:off x="1214481" y="2267742"/>
            <a:ext cx="5098444" cy="3491545"/>
          </a:xfr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3B55D8-D403-196C-1BF2-300DE9F9FC85}"/>
              </a:ext>
            </a:extLst>
          </p:cNvPr>
          <p:cNvSpPr txBox="1"/>
          <p:nvPr/>
        </p:nvSpPr>
        <p:spPr>
          <a:xfrm>
            <a:off x="765387" y="6438814"/>
            <a:ext cx="10661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Run_Forecasting_ODEModel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(@options_forecast_EXP_flu1918_dist1_3, 1, 1, 17)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CE6FA0-25DA-5E40-F7FA-87D3B3D6AB17}"/>
                  </a:ext>
                </a:extLst>
              </p:cNvPr>
              <p:cNvSpPr txBox="1"/>
              <p:nvPr/>
            </p:nvSpPr>
            <p:spPr>
              <a:xfrm>
                <a:off x="8123540" y="3525518"/>
                <a:ext cx="225863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CE6FA0-25DA-5E40-F7FA-87D3B3D6A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540" y="3525518"/>
                <a:ext cx="2258632" cy="384721"/>
              </a:xfrm>
              <a:prstGeom prst="rect">
                <a:avLst/>
              </a:prstGeom>
              <a:blipFill>
                <a:blip r:embed="rId4"/>
                <a:stretch>
                  <a:fillRect l="-2703" r="-4595" b="-34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9731459-6919-0E2F-F741-FAB776E7F8CD}"/>
              </a:ext>
            </a:extLst>
          </p:cNvPr>
          <p:cNvSpPr/>
          <p:nvPr/>
        </p:nvSpPr>
        <p:spPr>
          <a:xfrm>
            <a:off x="7220287" y="3335915"/>
            <a:ext cx="3935392" cy="7639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91A2B7-E6FA-F849-2155-95AE63544600}"/>
                  </a:ext>
                </a:extLst>
              </p:cNvPr>
              <p:cNvSpPr txBox="1"/>
              <p:nvPr/>
            </p:nvSpPr>
            <p:spPr>
              <a:xfrm>
                <a:off x="7220288" y="4364820"/>
                <a:ext cx="39353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Growth 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endParaRPr lang="en-US" sz="20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91A2B7-E6FA-F849-2155-95AE6354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288" y="4364820"/>
                <a:ext cx="3935391" cy="400110"/>
              </a:xfrm>
              <a:prstGeom prst="rect">
                <a:avLst/>
              </a:prstGeom>
              <a:blipFill>
                <a:blip r:embed="rId5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413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3E8AE3-0367-E733-C17D-172A3B6C3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6" y="53470"/>
            <a:ext cx="10431207" cy="623907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395D96-F0CB-5434-4920-0A774399C13B}"/>
              </a:ext>
            </a:extLst>
          </p:cNvPr>
          <p:cNvCxnSpPr>
            <a:cxnSpLocks/>
          </p:cNvCxnSpPr>
          <p:nvPr/>
        </p:nvCxnSpPr>
        <p:spPr>
          <a:xfrm flipH="1" flipV="1">
            <a:off x="4273973" y="1293711"/>
            <a:ext cx="54187" cy="1977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025003-0589-9AFC-782B-EEC70624DA39}"/>
              </a:ext>
            </a:extLst>
          </p:cNvPr>
          <p:cNvCxnSpPr>
            <a:cxnSpLocks/>
          </p:cNvCxnSpPr>
          <p:nvPr/>
        </p:nvCxnSpPr>
        <p:spPr>
          <a:xfrm>
            <a:off x="6278880" y="4781976"/>
            <a:ext cx="14427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73BD97-09F4-A97D-08CD-E13F6714A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23" y="891666"/>
            <a:ext cx="11725155" cy="4634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8109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EB319693-AC60-58A6-14E9-E6CB01BB0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31" y="72219"/>
            <a:ext cx="11213939" cy="62158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0727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a blue bar&#10;&#10;Description automatically generated with medium confidence">
            <a:extLst>
              <a:ext uri="{FF2B5EF4-FFF2-40B4-BE49-F238E27FC236}">
                <a16:creationId xmlns:a16="http://schemas.microsoft.com/office/drawing/2014/main" id="{02723886-548D-D382-AADF-03BA7954B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6" y="98391"/>
            <a:ext cx="11104828" cy="615537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94488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D854BD4B-9706-AF47-D36E-93422DC2E9FF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 descr="-">
            <a:extLst>
              <a:ext uri="{FF2B5EF4-FFF2-40B4-BE49-F238E27FC236}">
                <a16:creationId xmlns:a16="http://schemas.microsoft.com/office/drawing/2014/main" id="{7EA57CB3-1160-DC06-DE67-0232EFE4C779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A67F08-90E9-264C-5283-07C4D6CB9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605718"/>
              </p:ext>
            </p:extLst>
          </p:nvPr>
        </p:nvGraphicFramePr>
        <p:xfrm>
          <a:off x="820649" y="220132"/>
          <a:ext cx="10550701" cy="6417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0042">
                  <a:extLst>
                    <a:ext uri="{9D8B030D-6E8A-4147-A177-3AD203B41FA5}">
                      <a16:colId xmlns:a16="http://schemas.microsoft.com/office/drawing/2014/main" val="3468854499"/>
                    </a:ext>
                  </a:extLst>
                </a:gridCol>
                <a:gridCol w="1551093">
                  <a:extLst>
                    <a:ext uri="{9D8B030D-6E8A-4147-A177-3AD203B41FA5}">
                      <a16:colId xmlns:a16="http://schemas.microsoft.com/office/drawing/2014/main" val="1654681038"/>
                    </a:ext>
                  </a:extLst>
                </a:gridCol>
                <a:gridCol w="1413753">
                  <a:extLst>
                    <a:ext uri="{9D8B030D-6E8A-4147-A177-3AD203B41FA5}">
                      <a16:colId xmlns:a16="http://schemas.microsoft.com/office/drawing/2014/main" val="3879116691"/>
                    </a:ext>
                  </a:extLst>
                </a:gridCol>
                <a:gridCol w="2667823">
                  <a:extLst>
                    <a:ext uri="{9D8B030D-6E8A-4147-A177-3AD203B41FA5}">
                      <a16:colId xmlns:a16="http://schemas.microsoft.com/office/drawing/2014/main" val="3735224124"/>
                    </a:ext>
                  </a:extLst>
                </a:gridCol>
                <a:gridCol w="1037990">
                  <a:extLst>
                    <a:ext uri="{9D8B030D-6E8A-4147-A177-3AD203B41FA5}">
                      <a16:colId xmlns:a16="http://schemas.microsoft.com/office/drawing/2014/main" val="3853005001"/>
                    </a:ext>
                  </a:extLst>
                </a:gridCol>
              </a:tblGrid>
              <a:tr h="95616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MAE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Coverage 95% PI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WIS</a:t>
                      </a:r>
                    </a:p>
                  </a:txBody>
                  <a:tcPr marL="118533" marR="118533" marT="59267" marB="59267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518462"/>
                  </a:ext>
                </a:extLst>
              </a:tr>
              <a:tr h="36576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Calibration Performance </a:t>
                      </a: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extLst>
                  <a:ext uri="{0D108BD9-81ED-4DB2-BD59-A6C34878D82A}">
                    <a16:rowId xmlns:a16="http://schemas.microsoft.com/office/drawing/2014/main" val="1740034234"/>
                  </a:ext>
                </a:extLst>
              </a:tr>
              <a:tr h="95616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SEIR model with NB error structure (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&lt;dist1&gt;=3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94.12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4014130"/>
                  </a:ext>
                </a:extLst>
              </a:tr>
              <a:tr h="135128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Exponential  model with negative binomial error structure (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&lt;dist1&gt;=3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67.03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68774475"/>
                  </a:ext>
                </a:extLst>
              </a:tr>
              <a:tr h="365760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Forecast Performance </a:t>
                      </a: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8533" marR="118533" marT="59267" marB="59267" anchor="ctr"/>
                </a:tc>
                <a:extLst>
                  <a:ext uri="{0D108BD9-81ED-4DB2-BD59-A6C34878D82A}">
                    <a16:rowId xmlns:a16="http://schemas.microsoft.com/office/drawing/2014/main" val="3242245240"/>
                  </a:ext>
                </a:extLst>
              </a:tr>
              <a:tr h="95616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SEIR model with NB error structure (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&lt;dist1&gt;=3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65.48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8058.65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49.80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2082862"/>
                  </a:ext>
                </a:extLst>
              </a:tr>
              <a:tr h="135128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Exponential model with negative binomial error structure (</a:t>
                      </a: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&lt;dist1&gt;=3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 marL="118533" marR="118533" marT="59267" marB="59267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79.79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9252.18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46.72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79826291"/>
                  </a:ext>
                </a:extLst>
              </a:tr>
            </a:tbl>
          </a:graphicData>
        </a:graphic>
      </p:graphicFrame>
      <p:sp>
        <p:nvSpPr>
          <p:cNvPr id="8" name="Lightning Bolt 7" descr="-">
            <a:extLst>
              <a:ext uri="{FF2B5EF4-FFF2-40B4-BE49-F238E27FC236}">
                <a16:creationId xmlns:a16="http://schemas.microsoft.com/office/drawing/2014/main" id="{4064DE93-5A3F-AFD9-8734-8E3ABE38F2FE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 descr="-">
            <a:extLst>
              <a:ext uri="{FF2B5EF4-FFF2-40B4-BE49-F238E27FC236}">
                <a16:creationId xmlns:a16="http://schemas.microsoft.com/office/drawing/2014/main" id="{20E0EC48-CE82-E258-8E05-6A62831AEC2D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753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758952"/>
            <a:ext cx="10202975" cy="3566160"/>
          </a:xfrm>
        </p:spPr>
        <p:txBody>
          <a:bodyPr>
            <a:normAutofit/>
          </a:bodyPr>
          <a:lstStyle/>
          <a:p>
            <a:r>
              <a:rPr lang="en-US" sz="5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Tutorial #2: Swiss COVID-19</a:t>
            </a: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5733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0325C-332C-83FF-E7A8-D0A094901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013" y="5543973"/>
            <a:ext cx="9861973" cy="651398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aily number of reported cases of SARS-CoV-2 infection in Switzerland reported at the national level during the first wave (Feb. 2020 to June 2020).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3B025-5BF7-9AC3-BE49-8D58FA28ECE9}"/>
              </a:ext>
            </a:extLst>
          </p:cNvPr>
          <p:cNvSpPr/>
          <p:nvPr/>
        </p:nvSpPr>
        <p:spPr>
          <a:xfrm>
            <a:off x="1043093" y="1314027"/>
            <a:ext cx="10857654" cy="1158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showing a line graph&#10;&#10;Description automatically generated">
            <a:extLst>
              <a:ext uri="{FF2B5EF4-FFF2-40B4-BE49-F238E27FC236}">
                <a16:creationId xmlns:a16="http://schemas.microsoft.com/office/drawing/2014/main" id="{B835DD4B-A52D-DBE0-B1A5-455558026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49" y="156259"/>
            <a:ext cx="9402102" cy="5341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B1CAC-2C94-3128-1CDF-E93AEDF0FC83}"/>
              </a:ext>
            </a:extLst>
          </p:cNvPr>
          <p:cNvSpPr txBox="1"/>
          <p:nvPr/>
        </p:nvSpPr>
        <p:spPr>
          <a:xfrm>
            <a:off x="6246494" y="6464276"/>
            <a:ext cx="5957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obtained from </a:t>
            </a:r>
            <a:r>
              <a:rPr lang="en-US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Grinsztajn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Statistics in Medicine. 2021</a:t>
            </a:r>
          </a:p>
        </p:txBody>
      </p:sp>
    </p:spTree>
    <p:extLst>
      <p:ext uri="{BB962C8B-B14F-4D97-AF65-F5344CB8AC3E}">
        <p14:creationId xmlns:p14="http://schemas.microsoft.com/office/powerpoint/2010/main" val="33825733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8" y="3327722"/>
            <a:ext cx="10202975" cy="1003178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Specifying </a:t>
            </a:r>
            <a:r>
              <a:rPr lang="en-US" sz="4500" dirty="0">
                <a:latin typeface="Courier New" panose="02070309020205020404" pitchFamily="49" charset="0"/>
                <a:cs typeface="Courier New" panose="02070309020205020404" pitchFamily="49" charset="0"/>
              </a:rPr>
              <a:t>SEIURC</a:t>
            </a:r>
            <a:r>
              <a:rPr 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500" dirty="0">
                <a:latin typeface="Courier New" panose="02070309020205020404" pitchFamily="49" charset="0"/>
                <a:cs typeface="Courier New" panose="02070309020205020404" pitchFamily="49" charset="0"/>
              </a:rPr>
              <a:t>R0</a:t>
            </a:r>
            <a:endParaRPr lang="en-US" sz="4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5F424D-C3B4-C13F-59FB-1FF8EB9E3122}"/>
              </a:ext>
            </a:extLst>
          </p:cNvPr>
          <p:cNvSpPr txBox="1">
            <a:spLocks/>
          </p:cNvSpPr>
          <p:nvPr/>
        </p:nvSpPr>
        <p:spPr>
          <a:xfrm>
            <a:off x="1097278" y="4462041"/>
            <a:ext cx="10202975" cy="3703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Early Phase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5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1641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1B6B2F-ABEB-211A-178F-F2F5329EB4BA}"/>
              </a:ext>
            </a:extLst>
          </p:cNvPr>
          <p:cNvSpPr/>
          <p:nvPr/>
        </p:nvSpPr>
        <p:spPr>
          <a:xfrm>
            <a:off x="175613" y="1265626"/>
            <a:ext cx="11638918" cy="6963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24CA4-993F-F6D9-1A66-F8A048644860}"/>
                  </a:ext>
                </a:extLst>
              </p:cNvPr>
              <p:cNvSpPr txBox="1"/>
              <p:nvPr/>
            </p:nvSpPr>
            <p:spPr>
              <a:xfrm>
                <a:off x="6503744" y="1221282"/>
                <a:ext cx="5310787" cy="381094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7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7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7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  <m:sSup>
                                    <m:sSupPr>
                                      <m:ctrlP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7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7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  <m:sSup>
                                    <m:sSupPr>
                                      <m:ctrlP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7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7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7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𝜅𝜌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                              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sz="2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𝜅𝜌</m:t>
                              </m:r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                  </m:t>
                              </m:r>
                            </m:e>
                          </m:eqArr>
                          <m:r>
                            <a:rPr lang="en-US" sz="2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</m:t>
                          </m:r>
                        </m:e>
                      </m:d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224CA4-993F-F6D9-1A66-F8A048644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744" y="1221282"/>
                <a:ext cx="5310787" cy="3810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1784471-2297-C0C6-022B-F334EC2F0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03" y="292812"/>
            <a:ext cx="6001945" cy="575070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B6205C-EE72-CD5A-E4D6-253B2CE53231}"/>
              </a:ext>
            </a:extLst>
          </p:cNvPr>
          <p:cNvCxnSpPr>
            <a:cxnSpLocks/>
          </p:cNvCxnSpPr>
          <p:nvPr/>
        </p:nvCxnSpPr>
        <p:spPr>
          <a:xfrm>
            <a:off x="1209557" y="1325303"/>
            <a:ext cx="71763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65C379-D007-CFA5-9761-8CDE740A08BC}"/>
              </a:ext>
            </a:extLst>
          </p:cNvPr>
          <p:cNvSpPr/>
          <p:nvPr/>
        </p:nvSpPr>
        <p:spPr>
          <a:xfrm>
            <a:off x="772160" y="941493"/>
            <a:ext cx="10925387" cy="149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16FF5B-300F-7B71-6D74-08876613C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1" y="744843"/>
            <a:ext cx="11576958" cy="48138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F5D955-C7B7-D218-7F8B-16A8F73D598A}"/>
              </a:ext>
            </a:extLst>
          </p:cNvPr>
          <p:cNvCxnSpPr/>
          <p:nvPr/>
        </p:nvCxnSpPr>
        <p:spPr>
          <a:xfrm>
            <a:off x="1956122" y="3429000"/>
            <a:ext cx="155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0462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458-9901-3E72-4A8B-0CF53E0A7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520" y="765725"/>
            <a:ext cx="9895840" cy="356616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Preparing </a:t>
            </a:r>
            <a:r>
              <a:rPr lang="en-US" sz="4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options_fit.m</a:t>
            </a:r>
            <a:r>
              <a:rPr lang="en-US" sz="4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4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options_forecast.m</a:t>
            </a:r>
            <a:endParaRPr lang="en-US" sz="4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Lightning Bolt 4" descr="-">
            <a:extLst>
              <a:ext uri="{FF2B5EF4-FFF2-40B4-BE49-F238E27FC236}">
                <a16:creationId xmlns:a16="http://schemas.microsoft.com/office/drawing/2014/main" id="{639C8E86-6EE2-145B-8025-9FBD763049AC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ightning Bolt 5" descr="-">
            <a:extLst>
              <a:ext uri="{FF2B5EF4-FFF2-40B4-BE49-F238E27FC236}">
                <a16:creationId xmlns:a16="http://schemas.microsoft.com/office/drawing/2014/main" id="{5CFF56E4-3711-448E-6651-C7D3ABACD6B1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B1E87-3350-4CAA-A7F7-5974617414B4}"/>
              </a:ext>
            </a:extLst>
          </p:cNvPr>
          <p:cNvSpPr txBox="1"/>
          <p:nvPr/>
        </p:nvSpPr>
        <p:spPr>
          <a:xfrm>
            <a:off x="1177274" y="4402924"/>
            <a:ext cx="98374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Fitting and forecasting the early growth phase (First 20-days)</a:t>
            </a:r>
          </a:p>
        </p:txBody>
      </p:sp>
    </p:spTree>
    <p:extLst>
      <p:ext uri="{BB962C8B-B14F-4D97-AF65-F5344CB8AC3E}">
        <p14:creationId xmlns:p14="http://schemas.microsoft.com/office/powerpoint/2010/main" val="36455130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55f8721-7a43-4ea4-8441-5ba10c8cb6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1b81dc0-0c6f-46a6-8f31-f88022935ad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988bb06-eafb-4d15-ad28-787aff3aff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90f6618-2af7-4b29-8c4c-9d21a613633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48311</TotalTime>
  <Words>2790</Words>
  <Application>Microsoft Office PowerPoint</Application>
  <PresentationFormat>Widescreen</PresentationFormat>
  <Paragraphs>473</Paragraphs>
  <Slides>139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139</vt:i4>
      </vt:variant>
    </vt:vector>
  </HeadingPairs>
  <TitlesOfParts>
    <vt:vector size="149" baseType="lpstr">
      <vt:lpstr>Aptos</vt:lpstr>
      <vt:lpstr>Aptos Display</vt:lpstr>
      <vt:lpstr>Aptos Narrow</vt:lpstr>
      <vt:lpstr>Arial</vt:lpstr>
      <vt:lpstr>Calibri</vt:lpstr>
      <vt:lpstr>Calibri Light</vt:lpstr>
      <vt:lpstr>Cambria Math</vt:lpstr>
      <vt:lpstr>Courier New</vt:lpstr>
      <vt:lpstr>Office Theme</vt:lpstr>
      <vt:lpstr>Retrospect</vt:lpstr>
      <vt:lpstr>MCMC I for Infectious Diseases</vt:lpstr>
      <vt:lpstr>Resources </vt:lpstr>
      <vt:lpstr>Emory’s Apporto</vt:lpstr>
      <vt:lpstr>PowerPoint Presentation</vt:lpstr>
      <vt:lpstr>PowerPoint Presentation</vt:lpstr>
      <vt:lpstr>PowerPoint Presentation</vt:lpstr>
      <vt:lpstr>Uploading Materials</vt:lpstr>
      <vt:lpstr>PowerPoint Presentation</vt:lpstr>
      <vt:lpstr>PowerPoint Presentation</vt:lpstr>
      <vt:lpstr>Downloading Data</vt:lpstr>
      <vt:lpstr>PowerPoint Presentation</vt:lpstr>
      <vt:lpstr>PowerPoint Presentation</vt:lpstr>
      <vt:lpstr>Exploring MATLAB</vt:lpstr>
      <vt:lpstr>PowerPoint Presentation</vt:lpstr>
      <vt:lpstr>Needed Settings </vt:lpstr>
      <vt:lpstr>Adding Packages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QuantDiffForecast Toolbox </vt:lpstr>
      <vt:lpstr>PowerPoint Presentation</vt:lpstr>
      <vt:lpstr>Downloading the Toolbox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Setting up the Working Directory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for the Tutorial </vt:lpstr>
      <vt:lpstr>Workflow</vt:lpstr>
      <vt:lpstr>Tutorial #1: 1918 Influenza</vt:lpstr>
      <vt:lpstr>Daily incident curve of the fall wave of the 1918 influenza pandemic in San Francisco.</vt:lpstr>
      <vt:lpstr>Preparing the data </vt:lpstr>
      <vt:lpstr>PowerPoint Presentation</vt:lpstr>
      <vt:lpstr>PowerPoint Presentation</vt:lpstr>
      <vt:lpstr>Specifying the ODE Model</vt:lpstr>
      <vt:lpstr>PowerPoint Presentation</vt:lpstr>
      <vt:lpstr>Specifying the R0 Function </vt:lpstr>
      <vt:lpstr>Preparing the options_fit.m file</vt:lpstr>
      <vt:lpstr>Overview</vt:lpstr>
      <vt:lpstr>PowerPoint Presentation</vt:lpstr>
      <vt:lpstr>PowerPoint Presentation</vt:lpstr>
      <vt:lpstr>PowerPoint Presentation</vt:lpstr>
      <vt:lpstr>PowerPoint Presentation</vt:lpstr>
      <vt:lpstr>Rolling Window Analysis </vt:lpstr>
      <vt:lpstr>PowerPoint Presentation</vt:lpstr>
      <vt:lpstr>Generating preliminary model solutions</vt:lpstr>
      <vt:lpstr>Overview </vt:lpstr>
      <vt:lpstr>PowerPoint Presentation</vt:lpstr>
      <vt:lpstr>PowerPoint Presentation</vt:lpstr>
      <vt:lpstr>Fitting, plotting, and evaluating the model with quantified uncertainty</vt:lpstr>
      <vt:lpstr>Step One: Fitting the Model to Data </vt:lpstr>
      <vt:lpstr>Step Two: Plotting the model fit</vt:lpstr>
      <vt:lpstr>Poisson Output &lt;dist1 = 1&gt;</vt:lpstr>
      <vt:lpstr>PowerPoint Presentation</vt:lpstr>
      <vt:lpstr>PowerPoint Presentation</vt:lpstr>
      <vt:lpstr>PowerPoint Presentation</vt:lpstr>
      <vt:lpstr>PowerPoint Presentation</vt:lpstr>
      <vt:lpstr>Neg. Binomial Output &lt;dist1 = 3&gt;</vt:lpstr>
      <vt:lpstr>PowerPoint Presentation</vt:lpstr>
      <vt:lpstr>PowerPoint Presentation</vt:lpstr>
      <vt:lpstr>PowerPoint Presentation</vt:lpstr>
      <vt:lpstr>PowerPoint Presentation</vt:lpstr>
      <vt:lpstr>Model Fit Comparison </vt:lpstr>
      <vt:lpstr>PowerPoint Presentation</vt:lpstr>
      <vt:lpstr>PowerPoint Presentation</vt:lpstr>
      <vt:lpstr>PowerPoint Presentation</vt:lpstr>
      <vt:lpstr>Generating, plotting and assessing model-based forecasts</vt:lpstr>
      <vt:lpstr>Step One: Preparing the Code </vt:lpstr>
      <vt:lpstr>Step Two: Generating Forecasts </vt:lpstr>
      <vt:lpstr>Step Three: Plotting Forecasts </vt:lpstr>
      <vt:lpstr>PowerPoint Presentation</vt:lpstr>
      <vt:lpstr>PowerPoint Presentation</vt:lpstr>
      <vt:lpstr>PowerPoint Presentation</vt:lpstr>
      <vt:lpstr>PowerPoint Presentation</vt:lpstr>
      <vt:lpstr>Model Comparison </vt:lpstr>
      <vt:lpstr>Specifying the Exponential Model</vt:lpstr>
      <vt:lpstr>PowerPoint Presentation</vt:lpstr>
      <vt:lpstr>PowerPoint Presentation</vt:lpstr>
      <vt:lpstr>PowerPoint Presentation</vt:lpstr>
      <vt:lpstr>PowerPoint Presentation</vt:lpstr>
      <vt:lpstr>Tutorial #2: Swiss COVID-19</vt:lpstr>
      <vt:lpstr>PowerPoint Presentation</vt:lpstr>
      <vt:lpstr>Specifying SEIURC and R0</vt:lpstr>
      <vt:lpstr>PowerPoint Presentation</vt:lpstr>
      <vt:lpstr>PowerPoint Presentation</vt:lpstr>
      <vt:lpstr>Preparing options_fit.m &amp; options_forecast.m</vt:lpstr>
      <vt:lpstr>PowerPoint Presentation</vt:lpstr>
      <vt:lpstr>PowerPoint Presentation</vt:lpstr>
      <vt:lpstr>Fitting to the first 20 days</vt:lpstr>
      <vt:lpstr>Generating preliminary model solutions</vt:lpstr>
      <vt:lpstr>PowerPoint Presentation</vt:lpstr>
      <vt:lpstr>PowerPoint Presentation</vt:lpstr>
      <vt:lpstr>Fitting, plotting, and evaluating the model with quantified uncertainty</vt:lpstr>
      <vt:lpstr>PowerPoint Presentation</vt:lpstr>
      <vt:lpstr>PowerPoint Presentation</vt:lpstr>
      <vt:lpstr>PowerPoint Presentation</vt:lpstr>
      <vt:lpstr>PowerPoint Presentation</vt:lpstr>
      <vt:lpstr>Generating, plotting and assessing model-based forecasts</vt:lpstr>
      <vt:lpstr>PowerPoint Presentation</vt:lpstr>
      <vt:lpstr>PowerPoint Presentation</vt:lpstr>
      <vt:lpstr>Model Comparison (Early Phase) </vt:lpstr>
      <vt:lpstr>Specifying the GGM Model</vt:lpstr>
      <vt:lpstr>PowerPoint Presentation</vt:lpstr>
      <vt:lpstr>PowerPoint Presentation</vt:lpstr>
      <vt:lpstr>PowerPoint Presentation</vt:lpstr>
      <vt:lpstr>Specifying the RICH Model</vt:lpstr>
      <vt:lpstr>PowerPoint Presentation</vt:lpstr>
      <vt:lpstr>PowerPoint Presentation</vt:lpstr>
      <vt:lpstr>PowerPoint Presentation</vt:lpstr>
      <vt:lpstr>PowerPoint Presentation</vt:lpstr>
      <vt:lpstr>Specifying SEIURC</vt:lpstr>
      <vt:lpstr>PowerPoint Presentation</vt:lpstr>
      <vt:lpstr>PowerPoint Presentation</vt:lpstr>
      <vt:lpstr>Preparing options_fit.m</vt:lpstr>
      <vt:lpstr>PowerPoint Presentation</vt:lpstr>
      <vt:lpstr>Generating preliminary model solutions</vt:lpstr>
      <vt:lpstr>PowerPoint Presentation</vt:lpstr>
      <vt:lpstr>PowerPoint Presentation</vt:lpstr>
      <vt:lpstr>Fitting, plotting, and evaluating the model with quantified uncertainty</vt:lpstr>
      <vt:lpstr>PowerPoint Presentation</vt:lpstr>
      <vt:lpstr>PowerPoint Presentation</vt:lpstr>
      <vt:lpstr>PowerPoint Presentation</vt:lpstr>
      <vt:lpstr>Model Comparison (All Data)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Bleichrodt</dc:creator>
  <cp:lastModifiedBy>Amanda Bleichrodt</cp:lastModifiedBy>
  <cp:revision>64</cp:revision>
  <dcterms:created xsi:type="dcterms:W3CDTF">2024-06-08T14:11:54Z</dcterms:created>
  <dcterms:modified xsi:type="dcterms:W3CDTF">2024-07-22T04:35:59Z</dcterms:modified>
</cp:coreProperties>
</file>